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476" r:id="rId1"/>
  </p:sldMasterIdLst>
  <p:notesMasterIdLst>
    <p:notesMasterId r:id="rId35"/>
  </p:notesMasterIdLst>
  <p:sldIdLst>
    <p:sldId id="365" r:id="rId2"/>
    <p:sldId id="309" r:id="rId3"/>
    <p:sldId id="310" r:id="rId4"/>
    <p:sldId id="315" r:id="rId5"/>
    <p:sldId id="316" r:id="rId6"/>
    <p:sldId id="384" r:id="rId7"/>
    <p:sldId id="383" r:id="rId8"/>
    <p:sldId id="361" r:id="rId9"/>
    <p:sldId id="381" r:id="rId10"/>
    <p:sldId id="382" r:id="rId11"/>
    <p:sldId id="366" r:id="rId12"/>
    <p:sldId id="368" r:id="rId13"/>
    <p:sldId id="330" r:id="rId14"/>
    <p:sldId id="369" r:id="rId15"/>
    <p:sldId id="370" r:id="rId16"/>
    <p:sldId id="359" r:id="rId17"/>
    <p:sldId id="371" r:id="rId18"/>
    <p:sldId id="337" r:id="rId19"/>
    <p:sldId id="377" r:id="rId20"/>
    <p:sldId id="352" r:id="rId21"/>
    <p:sldId id="353" r:id="rId22"/>
    <p:sldId id="354" r:id="rId23"/>
    <p:sldId id="341" r:id="rId24"/>
    <p:sldId id="355" r:id="rId25"/>
    <p:sldId id="338" r:id="rId26"/>
    <p:sldId id="372" r:id="rId27"/>
    <p:sldId id="380" r:id="rId28"/>
    <p:sldId id="373" r:id="rId29"/>
    <p:sldId id="347" r:id="rId30"/>
    <p:sldId id="376" r:id="rId31"/>
    <p:sldId id="375" r:id="rId32"/>
    <p:sldId id="357" r:id="rId33"/>
    <p:sldId id="282" r:id="rId34"/>
  </p:sldIdLst>
  <p:sldSz cx="12192000" cy="6858000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33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396C"/>
    <a:srgbClr val="EE4290"/>
    <a:srgbClr val="C1FBE4"/>
    <a:srgbClr val="4EBBE2"/>
    <a:srgbClr val="E1E1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587" autoAdjust="0"/>
    <p:restoredTop sz="74338" autoAdjust="0"/>
  </p:normalViewPr>
  <p:slideViewPr>
    <p:cSldViewPr snapToGrid="0">
      <p:cViewPr>
        <p:scale>
          <a:sx n="70" d="100"/>
          <a:sy n="70" d="100"/>
        </p:scale>
        <p:origin x="-162" y="-1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98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86"/>
    </p:cViewPr>
  </p:sorterViewPr>
  <p:notesViewPr>
    <p:cSldViewPr snapToGrid="0">
      <p:cViewPr varScale="1">
        <p:scale>
          <a:sx n="53" d="100"/>
          <a:sy n="53" d="100"/>
        </p:scale>
        <p:origin x="-2820" y="-90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ADD4E9-B116-42A8-A627-8BA8DCD7F2CA}" type="datetimeFigureOut">
              <a:rPr lang="ru-RU" smtClean="0"/>
              <a:t>10.12.2019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3D1821-1B47-471B-94A4-C79F368144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492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D1821-1B47-471B-94A4-C79F3681440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155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D1821-1B47-471B-94A4-C79F36814408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7129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D1821-1B47-471B-94A4-C79F36814408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0738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D1821-1B47-471B-94A4-C79F36814408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576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D1821-1B47-471B-94A4-C79F36814408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5264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D1821-1B47-471B-94A4-C79F36814408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635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D1821-1B47-471B-94A4-C79F3681440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203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D1821-1B47-471B-94A4-C79F3681440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53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D1821-1B47-471B-94A4-C79F3681440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378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D1821-1B47-471B-94A4-C79F3681440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936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D1821-1B47-471B-94A4-C79F3681440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234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D1821-1B47-471B-94A4-C79F3681440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397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D1821-1B47-471B-94A4-C79F36814408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368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D1821-1B47-471B-94A4-C79F3681440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455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80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100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233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452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02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76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41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649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055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858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29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775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7" r:id="rId1"/>
    <p:sldLayoutId id="2147484478" r:id="rId2"/>
    <p:sldLayoutId id="2147484479" r:id="rId3"/>
    <p:sldLayoutId id="2147484480" r:id="rId4"/>
    <p:sldLayoutId id="2147484481" r:id="rId5"/>
    <p:sldLayoutId id="2147484482" r:id="rId6"/>
    <p:sldLayoutId id="2147484483" r:id="rId7"/>
    <p:sldLayoutId id="2147484484" r:id="rId8"/>
    <p:sldLayoutId id="2147484485" r:id="rId9"/>
    <p:sldLayoutId id="2147484486" r:id="rId10"/>
    <p:sldLayoutId id="214748448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://www.&#1092;&#1094;&#1086;&#1084;&#1086;&#1092;&#1074;.&#1088;&#1092;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o.vodyanitskaya@mailvg.ru" TargetMode="External"/><Relationship Id="rId2" Type="http://schemas.openxmlformats.org/officeDocument/2006/relationships/hyperlink" Target="mailto:rc@mailvg.ru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mailto:info@edu.gov.ru" TargetMode="Externa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mailto:info@edu.gov.ru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PowerPoint1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PowerPoint2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220"/>
            <a:ext cx="12192000" cy="70012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55" y="1386076"/>
            <a:ext cx="4242857" cy="45001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630" y="1068300"/>
            <a:ext cx="4513243" cy="3019657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2">
              <a:lumMod val="75000"/>
            </a:scheme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http://vg.mskobr.ru/images/cms/thumbs/1f1204c38f5d7f50f0ab6bcf597ef97666ee60e8/1444296194go_jpg_250_135.jpg">
            <a:extLst>
              <a:ext uri="{FF2B5EF4-FFF2-40B4-BE49-F238E27FC236}">
                <a16:creationId xmlns="" xmlns:a16="http://schemas.microsoft.com/office/drawing/2014/main" xmlns:lc="http://schemas.openxmlformats.org/drawingml/2006/lockedCanvas" id="{226006E1-96A3-4114-8F3D-A4915374DDD8}"/>
              </a:ext>
            </a:extLst>
          </p:cNvPr>
          <p:cNvPicPr/>
          <p:nvPr/>
        </p:nvPicPr>
        <p:blipFill>
          <a:blip r:embed="rId6" cstate="print"/>
          <a:srcRect l="21402" r="23159" b="2001"/>
          <a:stretch>
            <a:fillRect/>
          </a:stretch>
        </p:blipFill>
        <p:spPr bwMode="auto">
          <a:xfrm>
            <a:off x="88135" y="-88628"/>
            <a:ext cx="1500309" cy="143319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112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1" name="Заголовок 1"/>
          <p:cNvSpPr>
            <a:spLocks noGrp="1"/>
          </p:cNvSpPr>
          <p:nvPr/>
        </p:nvSpPr>
        <p:spPr>
          <a:xfrm>
            <a:off x="1784733" y="0"/>
            <a:ext cx="10407267" cy="925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ru-RU" sz="2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ea typeface="+mn-ea"/>
                <a:cs typeface="Aharoni" panose="02010803020104030203" pitchFamily="2" charset="-79"/>
              </a:rPr>
              <a:t>ГОСУДАРСТВЕННОЕ   </a:t>
            </a:r>
            <a:r>
              <a:rPr lang="ru-RU" sz="2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ea typeface="+mn-ea"/>
                <a:cs typeface="Aharoni" panose="02010803020104030203" pitchFamily="2" charset="-79"/>
              </a:rPr>
              <a:t>БЮДЖЕТНОЕ </a:t>
            </a:r>
            <a:r>
              <a:rPr lang="ru-RU" sz="2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ea typeface="+mn-ea"/>
                <a:cs typeface="Aharoni" panose="02010803020104030203" pitchFamily="2" charset="-79"/>
              </a:rPr>
              <a:t>  ПРОФЕССИОНАЛЬНОЕ   ОБРАЗОВАТЕЛЬНОЕ   УЧРЕЖДЕНИЕ</a:t>
            </a:r>
            <a:r>
              <a:rPr lang="ru-RU" sz="2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/>
            </a:r>
            <a:br>
              <a:rPr lang="ru-RU" sz="2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</a:br>
            <a:r>
              <a:rPr lang="ru-RU" sz="2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ea typeface="+mn-ea"/>
                <a:cs typeface="Aharoni" panose="02010803020104030203" pitchFamily="2" charset="-79"/>
              </a:rPr>
              <a:t>ГОРОДА   </a:t>
            </a:r>
            <a:r>
              <a:rPr lang="ru-RU" sz="2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ea typeface="+mn-ea"/>
                <a:cs typeface="Aharoni" panose="02010803020104030203" pitchFamily="2" charset="-79"/>
              </a:rPr>
              <a:t>МОСКВЫ </a:t>
            </a:r>
            <a:r>
              <a:rPr lang="ru-RU" sz="2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ea typeface="+mn-ea"/>
                <a:cs typeface="Aharoni" panose="02010803020104030203" pitchFamily="2" charset="-79"/>
              </a:rPr>
              <a:t>  «</a:t>
            </a:r>
            <a:r>
              <a:rPr lang="ru-RU" sz="2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ea typeface="+mn-ea"/>
                <a:cs typeface="Aharoni" panose="02010803020104030203" pitchFamily="2" charset="-79"/>
              </a:rPr>
              <a:t>ВОРОБЬЕВЫ </a:t>
            </a:r>
            <a:r>
              <a:rPr lang="ru-RU" sz="2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ea typeface="+mn-ea"/>
                <a:cs typeface="Aharoni" panose="02010803020104030203" pitchFamily="2" charset="-79"/>
              </a:rPr>
              <a:t> ГОРЫ</a:t>
            </a:r>
            <a:r>
              <a:rPr lang="ru-RU" sz="2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ea typeface="+mn-ea"/>
                <a:cs typeface="Aharoni" panose="02010803020104030203" pitchFamily="2" charset="-79"/>
              </a:rPr>
              <a:t>»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008044" y="4433438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Современные требования </a:t>
            </a:r>
            <a:endParaRPr lang="ru-RU" sz="24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 деятельности педагога дополнительного образования в области физической культуры и спорта</a:t>
            </a:r>
            <a:endParaRPr lang="ru-RU" sz="2400" dirty="0">
              <a:solidFill>
                <a:srgbClr val="00206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3" name="Объект 2"/>
          <p:cNvSpPr>
            <a:spLocks noGrp="1"/>
          </p:cNvSpPr>
          <p:nvPr/>
        </p:nvSpPr>
        <p:spPr>
          <a:xfrm>
            <a:off x="1588444" y="6017543"/>
            <a:ext cx="10515600" cy="840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ru-RU" sz="2000" b="1" dirty="0" smtClean="0">
              <a:solidFill>
                <a:srgbClr val="002060"/>
              </a:solidFill>
              <a:latin typeface="Arial Narrow" panose="020B0606020202030204" pitchFamily="34" charset="0"/>
              <a:cs typeface="Aharoni" panose="02010803020104030203" pitchFamily="2" charset="-79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Водяницкая   </a:t>
            </a:r>
            <a:r>
              <a:rPr lang="ru-RU" sz="2000" b="1" dirty="0">
                <a:solidFill>
                  <a:srgbClr val="002060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Ольга   Ивановна, методист, кандидат педагогических наук</a:t>
            </a:r>
            <a:endParaRPr lang="ru-RU" sz="2000" dirty="0">
              <a:latin typeface="Arial Narrow" panose="020B0606020202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929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613596"/>
              </p:ext>
            </p:extLst>
          </p:nvPr>
        </p:nvGraphicFramePr>
        <p:xfrm>
          <a:off x="0" y="1326994"/>
          <a:ext cx="12032166" cy="5531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3405"/>
                <a:gridCol w="7358039"/>
                <a:gridCol w="4010722"/>
              </a:tblGrid>
              <a:tr h="743214">
                <a:tc gridSpan="2"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kern="1200" baseline="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Факторы, мотивации труда педагога дополнительного образования детей</a:t>
                      </a:r>
                      <a:endParaRPr lang="ru-RU" dirty="0" smtClean="0">
                        <a:effectLst/>
                      </a:endParaRPr>
                    </a:p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kern="1200" baseline="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(данные НИУ «Высшая школа экономики», 2014-2017 гг.)</a:t>
                      </a:r>
                      <a:endParaRPr lang="ru-RU" dirty="0" smtClean="0">
                        <a:effectLst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Ответы педагогов (%)</a:t>
                      </a:r>
                      <a:endParaRPr lang="ru-RU" b="1" dirty="0">
                        <a:solidFill>
                          <a:srgbClr val="C0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71482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1.</a:t>
                      </a:r>
                      <a:endParaRPr lang="ru-RU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Творческий характер работы</a:t>
                      </a:r>
                      <a:endParaRPr lang="ru-RU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47,8</a:t>
                      </a:r>
                      <a:endParaRPr lang="ru-RU" b="1" dirty="0">
                        <a:solidFill>
                          <a:srgbClr val="C0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665951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2.</a:t>
                      </a:r>
                      <a:endParaRPr lang="ru-RU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Общение с детьми</a:t>
                      </a:r>
                      <a:endParaRPr lang="ru-RU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37,0</a:t>
                      </a:r>
                      <a:endParaRPr lang="ru-RU" b="1" dirty="0">
                        <a:solidFill>
                          <a:srgbClr val="C0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665951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3.</a:t>
                      </a:r>
                      <a:endParaRPr lang="ru-RU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Нежесткий график работы</a:t>
                      </a:r>
                      <a:endParaRPr lang="ru-RU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30,8</a:t>
                      </a:r>
                      <a:endParaRPr lang="ru-RU" b="1" dirty="0">
                        <a:solidFill>
                          <a:srgbClr val="C0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665951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4.</a:t>
                      </a:r>
                      <a:endParaRPr lang="ru-RU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Возможность работать с яркими , талантливыми детьми</a:t>
                      </a:r>
                      <a:endParaRPr lang="ru-RU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27,2</a:t>
                      </a:r>
                      <a:endParaRPr lang="ru-RU" b="1" dirty="0">
                        <a:solidFill>
                          <a:srgbClr val="C0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665951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5.</a:t>
                      </a:r>
                      <a:endParaRPr lang="ru-RU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Самостоятельность в выборе содержания программы</a:t>
                      </a:r>
                      <a:endParaRPr lang="ru-RU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21,8</a:t>
                      </a:r>
                      <a:endParaRPr lang="ru-RU" b="1" dirty="0">
                        <a:solidFill>
                          <a:srgbClr val="C0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665951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6.</a:t>
                      </a:r>
                      <a:endParaRPr lang="ru-RU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Значительный  по продолжительности отпуск</a:t>
                      </a:r>
                      <a:endParaRPr lang="ru-RU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25,2</a:t>
                      </a:r>
                      <a:endParaRPr lang="ru-RU" b="1" dirty="0">
                        <a:solidFill>
                          <a:srgbClr val="C0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743214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7.</a:t>
                      </a:r>
                      <a:endParaRPr lang="ru-RU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Реализация собственных интересов в профильной деятельности</a:t>
                      </a:r>
                      <a:endParaRPr lang="ru-RU" b="1" dirty="0" smtClean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endParaRPr lang="ru-RU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19,3</a:t>
                      </a:r>
                      <a:endParaRPr lang="ru-RU" b="1" dirty="0">
                        <a:solidFill>
                          <a:srgbClr val="C0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6" name="Блок-схема: процесс 5"/>
          <p:cNvSpPr/>
          <p:nvPr/>
        </p:nvSpPr>
        <p:spPr>
          <a:xfrm>
            <a:off x="-2" y="0"/>
            <a:ext cx="3434578" cy="892098"/>
          </a:xfrm>
          <a:prstGeom prst="flowChartProcess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Педагоги-совместители – </a:t>
            </a:r>
            <a:r>
              <a:rPr lang="ru-RU" b="1" dirty="0" smtClean="0">
                <a:solidFill>
                  <a:srgbClr val="C00000"/>
                </a:solidFill>
              </a:rPr>
              <a:t> 74,0%</a:t>
            </a:r>
          </a:p>
          <a:p>
            <a:r>
              <a:rPr lang="ru-RU" b="1" spc="-40" dirty="0" smtClean="0">
                <a:solidFill>
                  <a:srgbClr val="C00000"/>
                </a:solidFill>
              </a:rPr>
              <a:t>Педагоги – штатные сотрудники</a:t>
            </a:r>
            <a:r>
              <a:rPr lang="ru-RU" b="1" dirty="0" smtClean="0">
                <a:solidFill>
                  <a:srgbClr val="C00000"/>
                </a:solidFill>
              </a:rPr>
              <a:t> – 26,0%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7" name="Блок-схема: процесс 6"/>
          <p:cNvSpPr/>
          <p:nvPr/>
        </p:nvSpPr>
        <p:spPr>
          <a:xfrm>
            <a:off x="3668751" y="-1"/>
            <a:ext cx="7482469" cy="1237785"/>
          </a:xfrm>
          <a:prstGeom prst="flowChartProcess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r>
              <a:rPr lang="ru-RU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Занимались в спортивной школе – 29,9%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Занимались в секции в образовательной организации – 41,3%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Занимались  в секции во дворце творчества (туризм) – 18,7%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Занимались в других организациях – 10,1%</a:t>
            </a:r>
          </a:p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93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/>
        </p:nvSpPr>
        <p:spPr>
          <a:xfrm>
            <a:off x="115330" y="0"/>
            <a:ext cx="12076670" cy="4899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0"/>
              </a:spcAft>
            </a:pPr>
            <a:r>
              <a:rPr lang="x-none" sz="2200" b="1" cap="all" smtClean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Педагог </a:t>
            </a:r>
            <a:r>
              <a:rPr lang="x-none" sz="2200" b="1" cap="all" dirty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дополнительного образования: кто он?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5" name="Заголовок 1"/>
          <p:cNvSpPr>
            <a:spLocks noGrp="1"/>
          </p:cNvSpPr>
          <p:nvPr/>
        </p:nvSpPr>
        <p:spPr>
          <a:xfrm>
            <a:off x="1295400" y="542040"/>
            <a:ext cx="9716530" cy="5548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С позиции профессионального стандарта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0582" y="3873020"/>
            <a:ext cx="3526404" cy="29265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Педагог дополнительного </a:t>
            </a:r>
            <a:r>
              <a:rPr lang="ru-RU" sz="2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образования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Старший </a:t>
            </a:r>
            <a:r>
              <a:rPr lang="ru-RU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педагог дополнительного </a:t>
            </a:r>
            <a:r>
              <a:rPr lang="ru-RU" sz="2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образования</a:t>
            </a:r>
            <a:endParaRPr lang="ru-RU" sz="20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Тренер-преподаватель </a:t>
            </a:r>
            <a:r>
              <a:rPr lang="ru-RU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 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С</a:t>
            </a:r>
            <a:r>
              <a:rPr lang="ru-RU" sz="2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тарший тренер-преподаватель</a:t>
            </a:r>
            <a:endParaRPr lang="ru-RU" sz="20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Объект 3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792" y="-48131"/>
            <a:ext cx="1799208" cy="154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5126729" y="1341199"/>
            <a:ext cx="5409282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Организация деятельности обучающихся, направленной на освоение дополнительной общеобразовательной </a:t>
            </a: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программы</a:t>
            </a:r>
            <a:endParaRPr lang="ru-RU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61467" y="2448933"/>
            <a:ext cx="5409282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Организация досуговой деятельности обучающихся </a:t>
            </a:r>
            <a:endParaRPr lang="ru-RU" b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в </a:t>
            </a:r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процессе реализации </a:t>
            </a: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дополнительной </a:t>
            </a:r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общеобразовательной </a:t>
            </a: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программы</a:t>
            </a:r>
            <a:endParaRPr lang="ru-RU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04202" y="3509712"/>
            <a:ext cx="7392318" cy="96875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Обеспечение взаимодействия с родителями (законными представителями) обучающихся, осваивающих дополнительную общеобразовательную программу, при решении задач обучения и воспитания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153665" y="4631380"/>
            <a:ext cx="5409282" cy="8372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Педагогический контроль и оценка освоения дополнительной общеобразовательной программы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235547" y="5661453"/>
            <a:ext cx="5409282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Разработка программно-методического обеспечения </a:t>
            </a: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реализации  </a:t>
            </a:r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дополнительной </a:t>
            </a: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общеобразовательной </a:t>
            </a:r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программы</a:t>
            </a:r>
          </a:p>
        </p:txBody>
      </p:sp>
      <p:sp>
        <p:nvSpPr>
          <p:cNvPr id="14" name="Овальная выноска 13"/>
          <p:cNvSpPr/>
          <p:nvPr/>
        </p:nvSpPr>
        <p:spPr>
          <a:xfrm>
            <a:off x="3401001" y="2161930"/>
            <a:ext cx="2126256" cy="1328364"/>
          </a:xfrm>
          <a:prstGeom prst="wedgeEllipseCallout">
            <a:avLst>
              <a:gd name="adj1" fmla="val 71995"/>
              <a:gd name="adj2" fmla="val 26403"/>
            </a:avLst>
          </a:prstGeom>
          <a:solidFill>
            <a:srgbClr val="00B0F0"/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Т</a:t>
            </a: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рудовые функции</a:t>
            </a:r>
            <a:endParaRPr lang="ru-RU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3265" y="619661"/>
            <a:ext cx="3142812" cy="30489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/>
            <a:r>
              <a:rPr lang="ru-RU" sz="16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Педагог </a:t>
            </a:r>
            <a:r>
              <a:rPr lang="ru-RU" sz="16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дополнительного образования </a:t>
            </a:r>
            <a:r>
              <a:rPr lang="ru-RU" sz="1600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– </a:t>
            </a:r>
            <a:r>
              <a:rPr lang="ru-RU" sz="16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это специалист, организующий образовательный процесс в непосредственном контакте с детьми в сфере свободного </a:t>
            </a:r>
            <a:r>
              <a:rPr lang="ru-RU" sz="16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времени.</a:t>
            </a:r>
          </a:p>
          <a:p>
            <a:pPr algn="just" fontAlgn="base"/>
            <a:r>
              <a:rPr lang="ru-RU" sz="1600" b="1" dirty="0" smtClean="0">
                <a:solidFill>
                  <a:srgbClr val="7030A0"/>
                </a:solidFill>
                <a:latin typeface="Arial Narrow" panose="020B0606020202030204" pitchFamily="34" charset="0"/>
              </a:rPr>
              <a:t>Голованов В.П., доктор </a:t>
            </a:r>
            <a:r>
              <a:rPr lang="ru-RU" sz="1600" b="1" dirty="0">
                <a:solidFill>
                  <a:srgbClr val="7030A0"/>
                </a:solidFill>
                <a:latin typeface="Arial Narrow" panose="020B0606020202030204" pitchFamily="34" charset="0"/>
              </a:rPr>
              <a:t>педагогических </a:t>
            </a:r>
            <a:r>
              <a:rPr lang="ru-RU" sz="1600" b="1" dirty="0" smtClean="0">
                <a:solidFill>
                  <a:srgbClr val="7030A0"/>
                </a:solidFill>
                <a:latin typeface="Arial Narrow" panose="020B0606020202030204" pitchFamily="34" charset="0"/>
              </a:rPr>
              <a:t>наук, ФГБНУ «Институт изучения детства, семьи и воспитания Российской академии образования»</a:t>
            </a:r>
            <a:endParaRPr lang="ru-RU" sz="1600" b="1" dirty="0"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 algn="ctr"/>
            <a:endParaRPr lang="ru-RU" sz="14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308" y="4877226"/>
            <a:ext cx="1622731" cy="1270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571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/>
        </p:nvSpPr>
        <p:spPr>
          <a:xfrm>
            <a:off x="0" y="0"/>
            <a:ext cx="12192000" cy="5201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УЧЕБНЫЕ ЗАВЕДЕНИЯ, ОСУЩЕСТВЛЯЮЩИЕ ПРОФЕССИОНАЛЬНУЮ ПОДГОТОВКУ</a:t>
            </a:r>
            <a:endParaRPr lang="ru-RU" sz="20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49183"/>
            <a:ext cx="5327009" cy="24149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91440" algn="just" fontAlgn="base"/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         В области образования к категории педагогических работников, организующих учебно-тренировочную 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и воспитательную </a:t>
            </a:r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работу в системе дополнительного 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образования </a:t>
            </a:r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физкультурно-спортивной направленности, относятся </a:t>
            </a:r>
            <a:r>
              <a:rPr lang="ru-RU" sz="14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8 должностей (Приказ Министерства здравоохранения и социального развития </a:t>
            </a:r>
            <a:r>
              <a:rPr lang="ru-RU" sz="14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РФ от 26.08.2010 N 761н (ред. от 31.05.2011) </a:t>
            </a:r>
            <a:r>
              <a:rPr lang="ru-RU" sz="14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«Об </a:t>
            </a:r>
            <a:r>
              <a:rPr lang="ru-RU" sz="14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утверждении Единого квалификационного справочника должностей руководителей, специалистов и </a:t>
            </a:r>
            <a:r>
              <a:rPr lang="ru-RU" sz="14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служащих», </a:t>
            </a:r>
            <a:r>
              <a:rPr lang="ru-RU" sz="14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раздел </a:t>
            </a:r>
            <a:r>
              <a:rPr lang="ru-RU" sz="14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«Квалификационные </a:t>
            </a:r>
            <a:r>
              <a:rPr lang="ru-RU" sz="14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характеристики должностей работников </a:t>
            </a:r>
            <a:r>
              <a:rPr lang="ru-RU" sz="14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образования»</a:t>
            </a:r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).</a:t>
            </a:r>
            <a:endParaRPr lang="ru-RU" sz="1400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fontAlgn="base"/>
            <a:endParaRPr lang="ru-RU" sz="14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86777" y="651280"/>
            <a:ext cx="5461687" cy="24128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       </a:t>
            </a:r>
          </a:p>
          <a:p>
            <a:pPr algn="just"/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      </a:t>
            </a:r>
          </a:p>
          <a:p>
            <a:pPr indent="450850" algn="just"/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В области физической культуры и спорта к категории специалистов, организующих 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учебно-тренировочную и воспитательную работу </a:t>
            </a:r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по реализации </a:t>
            </a:r>
            <a:r>
              <a:rPr lang="ru-RU" sz="14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предпрофессиональных образовательных программ, относятся </a:t>
            </a:r>
            <a:r>
              <a:rPr lang="ru-RU" sz="14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13 должностей (Приказ Министерства здравоохранения и социального развития </a:t>
            </a:r>
            <a:r>
              <a:rPr lang="ru-RU" sz="14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РФ от 15.08.2011 N 916н </a:t>
            </a:r>
            <a:r>
              <a:rPr lang="ru-RU" sz="14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«Об </a:t>
            </a:r>
            <a:r>
              <a:rPr lang="ru-RU" sz="14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утверждении Единого квалификационного справочника должностей руководителей, специалистов и </a:t>
            </a:r>
            <a:r>
              <a:rPr lang="ru-RU" sz="14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служащих», </a:t>
            </a:r>
            <a:r>
              <a:rPr lang="ru-RU" sz="14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раздел </a:t>
            </a:r>
            <a:r>
              <a:rPr lang="ru-RU" sz="14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«Квалификационные </a:t>
            </a:r>
            <a:r>
              <a:rPr lang="ru-RU" sz="14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характеристики должностей работников в области физической культуры и </a:t>
            </a:r>
            <a:r>
              <a:rPr lang="ru-RU" sz="14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спорта</a:t>
            </a:r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»).</a:t>
            </a:r>
            <a:endParaRPr lang="ru-RU" sz="14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algn="just"/>
            <a:endParaRPr lang="ru-RU" b="1" i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algn="just"/>
            <a:endParaRPr lang="ru-RU" dirty="0">
              <a:solidFill>
                <a:srgbClr val="C00000"/>
              </a:solidFill>
            </a:endParaRPr>
          </a:p>
          <a:p>
            <a:pPr algn="just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3927" y="3193238"/>
            <a:ext cx="4124471" cy="35910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endParaRPr lang="ru-RU" sz="1400" b="1" i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400" b="1" i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Колледж (спортивно-педагогический)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Высшая школа тренеров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Среднее специальное училище олимпийского резерва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Университет физической культуры и спорта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Академия физической культуры и спорта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Институт физической культуры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Университет – факультет физической культуры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Педагогический университет физической культуры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Университет с социальной направленностью </a:t>
            </a:r>
            <a:endParaRPr lang="ru-RU" sz="1400" b="1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492" y="3314981"/>
            <a:ext cx="4349579" cy="3395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Где получают образование:</a:t>
            </a:r>
            <a:endParaRPr lang="ru-RU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23166" y="3736220"/>
            <a:ext cx="5988908" cy="14326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400" b="1" i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400" b="1" i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44.03.01 «Педагогическое образование». Профиль «Физическая культура»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49.03.01 «Физическая культура и спорт». Профиль «Спортивная подготовка»</a:t>
            </a:r>
          </a:p>
          <a:p>
            <a:pPr marL="283464" indent="-283464" algn="just">
              <a:buSzPts val="1600"/>
              <a:buFont typeface="Wingdings" panose="05000000000000000000" pitchFamily="2" charset="2"/>
              <a:buChar char="ü"/>
            </a:pPr>
            <a:r>
              <a:rPr lang="ru-RU" sz="14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49.03.02 «Физическая культура для лиц с отклонениями в состоянии здоровья».  Профиль «Адаптивное </a:t>
            </a:r>
            <a:r>
              <a:rPr lang="ru-RU" sz="14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физическое воспитание».</a:t>
            </a:r>
            <a:endParaRPr lang="ru-RU" sz="14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600" b="1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96000" y="3197605"/>
            <a:ext cx="5429252" cy="5386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600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Высшее </a:t>
            </a:r>
            <a:r>
              <a:rPr lang="ru-RU" b="1" dirty="0">
                <a:solidFill>
                  <a:srgbClr val="C00000"/>
                </a:solidFill>
                <a:latin typeface="Arial Narrow" panose="020B0606020202030204" pitchFamily="34" charset="0"/>
              </a:rPr>
              <a:t>профессиональное </a:t>
            </a:r>
            <a:r>
              <a:rPr lang="ru-RU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образование – </a:t>
            </a:r>
            <a:r>
              <a:rPr lang="ru-RU" sz="1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п</a:t>
            </a:r>
            <a:r>
              <a:rPr lang="ru-RU" sz="16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одготовка </a:t>
            </a: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кадров в рамках </a:t>
            </a:r>
            <a:r>
              <a:rPr lang="ru-RU" sz="16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специальностей:</a:t>
            </a:r>
            <a:endParaRPr lang="ru-RU" sz="1600" b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endParaRPr lang="ru-RU" b="1" dirty="0"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20655" y="5394013"/>
            <a:ext cx="3042850" cy="12441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i="1" dirty="0" smtClean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49.02.02 «Физическая культура»</a:t>
            </a:r>
          </a:p>
          <a:p>
            <a:r>
              <a:rPr lang="ru-RU" sz="14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49.02.02 «Адаптивная физическая культура»</a:t>
            </a:r>
            <a:endParaRPr lang="ru-RU" dirty="0">
              <a:effectLst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444268" y="5216404"/>
            <a:ext cx="4738040" cy="4910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Среднее </a:t>
            </a:r>
            <a:r>
              <a:rPr lang="ru-RU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профессиональное образование </a:t>
            </a:r>
            <a:r>
              <a:rPr lang="ru-RU" sz="1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– </a:t>
            </a:r>
          </a:p>
          <a:p>
            <a:pPr algn="ctr"/>
            <a:r>
              <a:rPr lang="ru-RU" sz="1600" b="1" dirty="0" smtClean="0">
                <a:solidFill>
                  <a:srgbClr val="0A396C"/>
                </a:solidFill>
                <a:latin typeface="Arial Narrow" panose="020B0606020202030204" pitchFamily="34" charset="0"/>
              </a:rPr>
              <a:t>п</a:t>
            </a:r>
            <a:r>
              <a:rPr lang="ru-RU" sz="16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одготовка </a:t>
            </a: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кадров в рамках </a:t>
            </a:r>
            <a:r>
              <a:rPr lang="ru-RU" sz="16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специальностей:</a:t>
            </a:r>
            <a:endParaRPr lang="ru-RU" sz="1600" b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(</a:t>
            </a:r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): </a:t>
            </a:r>
            <a:endParaRPr lang="ru-RU" sz="1400" dirty="0">
              <a:solidFill>
                <a:srgbClr val="002060"/>
              </a:solidFill>
              <a:effectLst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997" y="5168826"/>
            <a:ext cx="2390003" cy="1586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641" y="3064172"/>
            <a:ext cx="2661851" cy="1796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686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761" y="0"/>
            <a:ext cx="11895437" cy="463040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ТРЕБОВАНИЯ К </a:t>
            </a:r>
            <a:r>
              <a:rPr lang="ru-RU" sz="2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УРОВНЮ ОБРАЗОВАНИЯ</a:t>
            </a:r>
            <a:endParaRPr lang="ru-RU" sz="2000" dirty="0"/>
          </a:p>
        </p:txBody>
      </p:sp>
      <p:sp>
        <p:nvSpPr>
          <p:cNvPr id="4" name="Прямоугольная выноска 3"/>
          <p:cNvSpPr/>
          <p:nvPr/>
        </p:nvSpPr>
        <p:spPr>
          <a:xfrm>
            <a:off x="112466" y="592412"/>
            <a:ext cx="1842795" cy="1913654"/>
          </a:xfrm>
          <a:prstGeom prst="wedgeRectCallout">
            <a:avLst>
              <a:gd name="adj1" fmla="val 51380"/>
              <a:gd name="adj2" fmla="val 76094"/>
            </a:avLst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Педагог дополнительного образования  (старший</a:t>
            </a:r>
            <a:r>
              <a:rPr lang="ru-RU" dirty="0" smtClean="0">
                <a:solidFill>
                  <a:srgbClr val="002060"/>
                </a:solidFill>
              </a:rPr>
              <a:t>)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22515" y="4979884"/>
            <a:ext cx="1682717" cy="1822136"/>
          </a:xfrm>
          <a:prstGeom prst="wedgeRectCallout">
            <a:avLst>
              <a:gd name="adj1" fmla="val 67298"/>
              <a:gd name="adj2" fmla="val -75711"/>
            </a:avLst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Тренер-преподаватель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(старший)</a:t>
            </a:r>
            <a:endParaRPr lang="ru-RU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18227" y="2330377"/>
            <a:ext cx="2391856" cy="31324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 indent="-91440" fontAlgn="base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</a:pPr>
            <a:r>
              <a:rPr lang="ru-RU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ru-RU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  </a:t>
            </a:r>
          </a:p>
          <a:p>
            <a:pPr indent="-91440" algn="ctr" fontAlgn="base"/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Приказ Министерства здравоохранения </a:t>
            </a:r>
          </a:p>
          <a:p>
            <a:pPr indent="-91440" algn="ctr" fontAlgn="base"/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и социального развития </a:t>
            </a:r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РФ от 26.08.2010 </a:t>
            </a:r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г.,  №761н </a:t>
            </a:r>
          </a:p>
          <a:p>
            <a:pPr indent="-91440" algn="ctr" fontAlgn="base"/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(</a:t>
            </a:r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ред. от 31.05.2011</a:t>
            </a:r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)</a:t>
            </a:r>
          </a:p>
          <a:p>
            <a:pPr marL="91440" indent="-91440" algn="just" fontAlgn="base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</a:pPr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«Об </a:t>
            </a:r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утверждении Единого квалификационного справочника должностей руководителей, специалистов и </a:t>
            </a:r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служащих», </a:t>
            </a:r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раздел </a:t>
            </a:r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«Квалификационные </a:t>
            </a:r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характеристики должностей работников </a:t>
            </a:r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образования»</a:t>
            </a:r>
            <a:endParaRPr lang="ru-RU" sz="1400" dirty="0">
              <a:solidFill>
                <a:srgbClr val="C0000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742127" y="1411572"/>
            <a:ext cx="1716440" cy="40512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Приказ Министерства труда и социальной защиты РФ </a:t>
            </a:r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от                 05.05 </a:t>
            </a:r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2018 г. № 298н </a:t>
            </a:r>
            <a:endParaRPr lang="ru-RU" sz="1400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«Об </a:t>
            </a:r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утверждении профессионального стандарта </a:t>
            </a:r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"Педагог </a:t>
            </a:r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дополнительного образования детей и </a:t>
            </a:r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взрослых</a:t>
            </a:r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  <a:sym typeface="Symbol"/>
              </a:rPr>
              <a:t></a:t>
            </a:r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»</a:t>
            </a:r>
            <a:endParaRPr lang="ru-RU" sz="1400" b="1" i="0" dirty="0">
              <a:solidFill>
                <a:srgbClr val="C0000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23078" y="3671642"/>
            <a:ext cx="2573085" cy="31303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Высшее </a:t>
            </a:r>
            <a:r>
              <a:rPr lang="ru-RU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профессиональное образование или среднее профессиональное образование в области физкультуры и </a:t>
            </a:r>
            <a:r>
              <a:rPr lang="ru-RU" sz="12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спорта.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ru-RU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В</a:t>
            </a:r>
            <a:r>
              <a:rPr lang="ru-RU" sz="12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ысшее </a:t>
            </a:r>
            <a:r>
              <a:rPr lang="ru-RU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профессиональное образование или среднее профессиональное образование и дополнительное профессиональное образование в области физкультуры и </a:t>
            </a:r>
            <a:r>
              <a:rPr lang="ru-RU" sz="12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спорта.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Для старшего тренера-преподавателя </a:t>
            </a:r>
            <a:r>
              <a:rPr lang="ru-RU" sz="11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– </a:t>
            </a:r>
            <a:r>
              <a:rPr lang="ru-RU" sz="11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высшее профессиональное образование в области физкультуры и спорта и стаж работы по специальности не менее 2 </a:t>
            </a:r>
            <a:r>
              <a:rPr lang="ru-RU" sz="11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–х лет</a:t>
            </a:r>
            <a:r>
              <a:rPr lang="ru-RU" sz="11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46321" y="592412"/>
            <a:ext cx="2795597" cy="29498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900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Высшее профессиональное образование или среднее профессиональное образование в области, соответствующей профилю кружка, секции, студии, клубного и иного детского </a:t>
            </a:r>
            <a:r>
              <a:rPr lang="ru-RU" sz="12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объединения.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В</a:t>
            </a:r>
            <a:r>
              <a:rPr lang="ru-RU" sz="12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ысшее </a:t>
            </a:r>
            <a:r>
              <a:rPr lang="ru-RU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профессиональное образование или среднее профессиональное образование и дополнительное профессиональное образование по направлению </a:t>
            </a:r>
            <a:r>
              <a:rPr lang="ru-RU" sz="12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«Образование </a:t>
            </a:r>
            <a:r>
              <a:rPr lang="ru-RU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и </a:t>
            </a:r>
            <a:r>
              <a:rPr lang="ru-RU" sz="12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педагогика»</a:t>
            </a:r>
          </a:p>
          <a:p>
            <a:pPr indent="-171450" algn="just">
              <a:buFont typeface="Wingdings" panose="05000000000000000000" pitchFamily="2" charset="2"/>
              <a:buChar char="ü"/>
            </a:pPr>
            <a:r>
              <a:rPr lang="ru-RU" sz="11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Для </a:t>
            </a:r>
            <a:r>
              <a:rPr lang="ru-RU" sz="11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старшего </a:t>
            </a:r>
            <a:r>
              <a:rPr lang="ru-RU" sz="11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педагога </a:t>
            </a:r>
            <a:r>
              <a:rPr lang="ru-RU" sz="11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дополнительного образования </a:t>
            </a:r>
            <a:r>
              <a:rPr lang="ru-RU" sz="11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–  </a:t>
            </a:r>
            <a:r>
              <a:rPr lang="ru-RU" sz="11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высшее профессиональное образование и стаж педагогической работы не менее 2 </a:t>
            </a:r>
            <a:r>
              <a:rPr lang="ru-RU" sz="11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–х лет</a:t>
            </a:r>
            <a:r>
              <a:rPr lang="ru-RU" sz="1400" i="1" dirty="0">
                <a:solidFill>
                  <a:srgbClr val="C00000"/>
                </a:solidFill>
                <a:latin typeface="Arial Narrow" panose="020B0606020202030204" pitchFamily="34" charset="0"/>
              </a:rPr>
              <a:t>.</a:t>
            </a:r>
            <a:endParaRPr lang="ru-RU" sz="1400" b="1" i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621795" y="592412"/>
            <a:ext cx="2570205" cy="61461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fontAlgn="t"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Высшее </a:t>
            </a:r>
            <a:r>
              <a:rPr lang="ru-RU" sz="12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образование / </a:t>
            </a:r>
            <a:r>
              <a:rPr lang="ru-RU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среднее профессиональное образование в рамках укрупненных групп направлений подготовки высшего образования и специальностей среднего профессионального образования </a:t>
            </a:r>
            <a:r>
              <a:rPr lang="ru-RU" sz="12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«Образование </a:t>
            </a:r>
            <a:r>
              <a:rPr lang="ru-RU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и педагогические </a:t>
            </a:r>
            <a:r>
              <a:rPr lang="ru-RU" sz="12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науки».</a:t>
            </a:r>
          </a:p>
          <a:p>
            <a:pPr marL="171450" indent="-171450" fontAlgn="t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Высшее </a:t>
            </a:r>
            <a:r>
              <a:rPr lang="ru-RU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образование /</a:t>
            </a:r>
            <a:r>
              <a:rPr lang="ru-RU" sz="12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ru-RU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среднее профессиональное образование в рамках иного направления </a:t>
            </a:r>
            <a:r>
              <a:rPr lang="ru-RU" sz="12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подготовки.</a:t>
            </a:r>
          </a:p>
          <a:p>
            <a:pPr marL="171450" indent="-171450" fontAlgn="t">
              <a:buFont typeface="Wingdings" panose="05000000000000000000" pitchFamily="2" charset="2"/>
              <a:buChar char="ü"/>
            </a:pPr>
            <a:r>
              <a:rPr lang="ru-RU" sz="12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Высшее образование / среднее профессиональное образование в рамках специальностей </a:t>
            </a:r>
            <a:r>
              <a:rPr lang="ru-RU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среднего профессионального образования при условии его соответствия дополнительным общеразвивающим программам, дополнительным предпрофессиональным программам, реализуемым организацией,  и получение при необходимости после трудоустройства дополнительного профессионального образования по направлению подготовки </a:t>
            </a:r>
            <a:r>
              <a:rPr lang="ru-RU" sz="12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«Образование </a:t>
            </a:r>
            <a:r>
              <a:rPr lang="ru-RU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и педагогические </a:t>
            </a:r>
            <a:r>
              <a:rPr lang="ru-RU" sz="12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науки».</a:t>
            </a:r>
            <a:endParaRPr lang="ru-RU" sz="12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endParaRPr lang="ru-RU" sz="1100" dirty="0"/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2080765" y="1232474"/>
            <a:ext cx="2001794" cy="1967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1955261" y="5858112"/>
            <a:ext cx="2321853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7815103" y="1087960"/>
            <a:ext cx="1360728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7815103" y="6013622"/>
            <a:ext cx="1287752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638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4681014" y="817950"/>
            <a:ext cx="3254298" cy="4014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Базовое образование</a:t>
            </a:r>
            <a:endParaRPr lang="ru-RU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676293" y="0"/>
            <a:ext cx="7906214" cy="70666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ПЕДАГОГ ДОПОЛНИТЕЛЬНОГО ОБРАЗОВАНИЯ</a:t>
            </a: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,</a:t>
            </a:r>
            <a:endParaRPr lang="ru-RU" b="1" dirty="0"/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ТРЕНЕР-ПРЕПОДАВАТЕЛЬ</a:t>
            </a:r>
            <a:endParaRPr lang="ru-RU" sz="2000" b="1" dirty="0">
              <a:effectLst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09070" y="1551528"/>
            <a:ext cx="3356517" cy="23156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Высшее профессиональное образование или среднее профессиональное образование в области, соответствующей профилю кружка, секции, студии, клубного и иного детского </a:t>
            </a: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объединения</a:t>
            </a:r>
            <a:endParaRPr lang="ru-RU" dirty="0">
              <a:effectLst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12953" y="4226982"/>
            <a:ext cx="3578846" cy="19291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solidFill>
                  <a:srgbClr val="C00000"/>
                </a:solidFill>
                <a:latin typeface="Arial Narrow" panose="020B0606020202030204" pitchFamily="34" charset="0"/>
              </a:rPr>
              <a:t>Дополнительное профессиональное образование в рамках курсов повышения квалификации:</a:t>
            </a:r>
            <a:endParaRPr lang="ru-RU" dirty="0">
              <a:solidFill>
                <a:srgbClr val="C0000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 «Педагогическое образование</a:t>
            </a: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», </a:t>
            </a:r>
            <a:endParaRPr lang="ru-RU" dirty="0"/>
          </a:p>
          <a:p>
            <a:pPr algn="just"/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«Физическая культура и спорт</a:t>
            </a: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»,</a:t>
            </a:r>
            <a:endParaRPr lang="ru-RU" dirty="0"/>
          </a:p>
          <a:p>
            <a:pPr algn="just"/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«Физическая культура»</a:t>
            </a:r>
            <a:endParaRPr lang="ru-RU" dirty="0">
              <a:effectLst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177294" y="1390684"/>
            <a:ext cx="3842989" cy="19291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Высшее профессиональное образование или среднее профессиональное образование </a:t>
            </a: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и </a:t>
            </a:r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дополнительное профессиональное образование по направлению «Образование и педагогика»</a:t>
            </a:r>
            <a:endParaRPr lang="ru-RU" dirty="0">
              <a:effectLst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578795" y="3867146"/>
            <a:ext cx="3356517" cy="19291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Дополнительное профессиональное образование </a:t>
            </a:r>
            <a:endParaRPr lang="ru-RU" sz="1600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в </a:t>
            </a:r>
            <a:r>
              <a:rPr lang="ru-RU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рамках курсов повышения квалификации:</a:t>
            </a:r>
            <a:endParaRPr lang="ru-RU" sz="1600" dirty="0">
              <a:solidFill>
                <a:srgbClr val="C00000"/>
              </a:solidFill>
            </a:endParaRPr>
          </a:p>
          <a:p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«Педагогическое образование</a:t>
            </a:r>
            <a:r>
              <a:rPr lang="ru-RU" sz="16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», </a:t>
            </a:r>
            <a:endParaRPr lang="ru-RU" sz="1600" dirty="0"/>
          </a:p>
          <a:p>
            <a:pPr algn="just"/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«Физическая культура и спорт</a:t>
            </a:r>
            <a:r>
              <a:rPr lang="ru-RU" sz="16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»,</a:t>
            </a:r>
            <a:endParaRPr lang="ru-RU" sz="1600" dirty="0"/>
          </a:p>
          <a:p>
            <a:pPr algn="just"/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«Физическая культура»</a:t>
            </a:r>
            <a:endParaRPr lang="ru-RU" sz="1600" dirty="0">
              <a:effectLst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670029" y="5886803"/>
            <a:ext cx="5057078" cy="97119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Дополнительное профессиональное </a:t>
            </a:r>
            <a:r>
              <a:rPr lang="ru-RU" sz="1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образование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в</a:t>
            </a:r>
            <a:r>
              <a:rPr lang="ru-RU" sz="1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области, соответствующей профилю кружка, секции, студии, клубного и иного детского объединения</a:t>
            </a:r>
            <a:endParaRPr lang="ru-RU" sz="1600" dirty="0">
              <a:effectLst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499551" y="1257430"/>
            <a:ext cx="3356517" cy="192916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Высшее образование / среднее профессиональное образование в рамках иного направления подготовки</a:t>
            </a:r>
            <a:endParaRPr lang="ru-RU" dirty="0">
              <a:effectLst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727107" y="3328815"/>
            <a:ext cx="3356517" cy="31119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t">
              <a:buSzPts val="1200"/>
            </a:pPr>
            <a:r>
              <a:rPr lang="ru-RU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Дополнительное профессиональное образование </a:t>
            </a:r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по направлению подготовки «Образование </a:t>
            </a:r>
            <a:endParaRPr lang="ru-RU" b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 fontAlgn="t">
              <a:buSzPts val="1200"/>
            </a:pP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и </a:t>
            </a:r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педагогические науки</a:t>
            </a: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» </a:t>
            </a: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  <a:sym typeface="Symbol"/>
              </a:rPr>
              <a:t></a:t>
            </a: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</a:p>
          <a:p>
            <a:pPr algn="ctr" fontAlgn="t">
              <a:buSzPts val="1200"/>
            </a:pP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при </a:t>
            </a:r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необходимости </a:t>
            </a: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после </a:t>
            </a:r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трудоустройства </a:t>
            </a:r>
            <a:endParaRPr lang="ru-RU" dirty="0">
              <a:effectLst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99" y="16028"/>
            <a:ext cx="1645269" cy="1568651"/>
          </a:xfrm>
          <a:prstGeom prst="rect">
            <a:avLst/>
          </a:prstGeom>
        </p:spPr>
      </p:pic>
      <p:sp>
        <p:nvSpPr>
          <p:cNvPr id="23" name="Скругленный прямоугольник 22"/>
          <p:cNvSpPr/>
          <p:nvPr/>
        </p:nvSpPr>
        <p:spPr>
          <a:xfrm>
            <a:off x="3536439" y="3368578"/>
            <a:ext cx="5381740" cy="41777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Дополнительные профессиональные компетенции</a:t>
            </a:r>
            <a:endParaRPr lang="ru-RU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15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874560" y="-47438"/>
            <a:ext cx="8161537" cy="63561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ПЕДАГОГ, РАБОТАЮЩИЙ С ДЕТЬМИ С ОВЗ,  ДЕТЬМИ-ИНВАЛИДАМИ</a:t>
            </a:r>
            <a:endParaRPr lang="ru-RU" sz="20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709527" y="713678"/>
            <a:ext cx="3088888" cy="4014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Базовое образование</a:t>
            </a:r>
            <a:endParaRPr lang="ru-RU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400651" y="1240619"/>
            <a:ext cx="3144646" cy="23324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Высшее профессиональное образование или среднее профессиональное образование: </a:t>
            </a:r>
          </a:p>
          <a:p>
            <a:pPr algn="just"/>
            <a:r>
              <a:rPr lang="ru-RU" sz="1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«Физическая </a:t>
            </a:r>
            <a:r>
              <a:rPr lang="ru-RU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культура для лиц </a:t>
            </a:r>
            <a:endParaRPr lang="ru-RU" sz="1600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ru-RU" sz="1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с </a:t>
            </a:r>
            <a:r>
              <a:rPr lang="ru-RU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отклонениями в состоянии здоровья</a:t>
            </a:r>
            <a:r>
              <a:rPr lang="ru-RU" sz="1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»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26735" y="851238"/>
            <a:ext cx="2850995" cy="2315708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Высшее профессиональное образование или среднее профессиональное образование в области, соответствующей профилю кружка, секции, студии, клубного и иного детского </a:t>
            </a:r>
            <a:r>
              <a:rPr lang="ru-RU" sz="16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объединения</a:t>
            </a:r>
            <a:endParaRPr lang="ru-RU" sz="1600" dirty="0">
              <a:effectLst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68218" y="1205873"/>
            <a:ext cx="2631689" cy="20713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Высшее профессиональное образование: </a:t>
            </a:r>
          </a:p>
          <a:p>
            <a:pPr algn="just"/>
            <a:r>
              <a:rPr lang="ru-RU" sz="1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«Лечебная физическая культура и спортивная медицина»</a:t>
            </a:r>
            <a:endParaRPr lang="ru-RU" sz="1600" dirty="0">
              <a:solidFill>
                <a:srgbClr val="C00000"/>
              </a:solidFill>
              <a:effectLst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723863" y="847493"/>
            <a:ext cx="2468137" cy="17395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Среднее профессиональное образование:  </a:t>
            </a:r>
          </a:p>
          <a:p>
            <a:r>
              <a:rPr lang="ru-RU" sz="1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«</a:t>
            </a:r>
            <a:r>
              <a:rPr lang="ru-RU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Лечебное дело», </a:t>
            </a:r>
            <a:endParaRPr lang="ru-RU" sz="1600" dirty="0">
              <a:solidFill>
                <a:srgbClr val="C00000"/>
              </a:solidFill>
            </a:endParaRPr>
          </a:p>
          <a:p>
            <a:r>
              <a:rPr lang="ru-RU" sz="1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«</a:t>
            </a:r>
            <a:r>
              <a:rPr lang="ru-RU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Акушерское дело»,</a:t>
            </a:r>
            <a:endParaRPr lang="ru-RU" sz="1600" dirty="0">
              <a:solidFill>
                <a:srgbClr val="C00000"/>
              </a:solidFill>
            </a:endParaRPr>
          </a:p>
          <a:p>
            <a:r>
              <a:rPr lang="ru-RU" sz="1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«</a:t>
            </a:r>
            <a:r>
              <a:rPr lang="ru-RU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Сестринское дело</a:t>
            </a:r>
            <a:r>
              <a:rPr lang="ru-RU" sz="1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»</a:t>
            </a:r>
            <a:endParaRPr lang="ru-RU" sz="1600" dirty="0">
              <a:solidFill>
                <a:srgbClr val="C00000"/>
              </a:solidFill>
              <a:effectLst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4134" y="3497824"/>
            <a:ext cx="3356517" cy="1752573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Дополнительное профессиональное образование </a:t>
            </a:r>
            <a:endParaRPr lang="ru-RU" sz="1600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в </a:t>
            </a:r>
            <a:r>
              <a:rPr lang="ru-RU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рамках курсов повышения </a:t>
            </a:r>
            <a:r>
              <a:rPr lang="ru-RU" sz="1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квалификации: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«Физическая </a:t>
            </a: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культура для лиц с отклонениями в состоянии здоровья</a:t>
            </a:r>
            <a:r>
              <a:rPr lang="ru-RU" sz="16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»</a:t>
            </a:r>
            <a:endParaRPr lang="ru-RU" sz="1600" dirty="0">
              <a:effectLst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8809" y="5533923"/>
            <a:ext cx="3711502" cy="121914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ts val="1100"/>
            </a:pPr>
            <a:r>
              <a:rPr lang="ru-RU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Дополнительное профессиональное </a:t>
            </a:r>
            <a:r>
              <a:rPr lang="ru-RU" sz="1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образование:</a:t>
            </a:r>
          </a:p>
          <a:p>
            <a:pPr algn="just">
              <a:buSzPts val="1100"/>
            </a:pPr>
            <a:r>
              <a:rPr lang="ru-RU" sz="16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«</a:t>
            </a: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Физическая культура для лиц </a:t>
            </a:r>
            <a:endParaRPr lang="ru-RU" sz="1600" b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just">
              <a:buSzPts val="1100"/>
            </a:pPr>
            <a:r>
              <a:rPr lang="ru-RU" sz="16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с </a:t>
            </a: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отклонениями в состоянии здоровья</a:t>
            </a:r>
            <a:r>
              <a:rPr lang="ru-RU" sz="16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»</a:t>
            </a:r>
            <a:endParaRPr lang="ru-RU" sz="1600" dirty="0"/>
          </a:p>
          <a:p>
            <a:pPr algn="ctr"/>
            <a:endParaRPr lang="ru-RU" dirty="0">
              <a:effectLst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778403" y="4323930"/>
            <a:ext cx="2769219" cy="18529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solidFill>
                  <a:srgbClr val="C00000"/>
                </a:solidFill>
                <a:latin typeface="Arial Narrow" panose="020B0606020202030204" pitchFamily="34" charset="0"/>
              </a:rPr>
              <a:t>Дополнительное профессиональное образование </a:t>
            </a:r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в рамках курсов повышения квалификации</a:t>
            </a:r>
            <a:endParaRPr lang="ru-RU" dirty="0">
              <a:effectLst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893457" y="2787805"/>
            <a:ext cx="2218393" cy="396525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600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ru-RU" sz="1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Высшее </a:t>
            </a:r>
            <a:r>
              <a:rPr lang="ru-RU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профессиональное образование </a:t>
            </a:r>
            <a:endParaRPr lang="ru-RU" sz="1600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ru-RU" sz="1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или </a:t>
            </a:r>
            <a:r>
              <a:rPr lang="ru-RU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среднее профессиональное образование </a:t>
            </a:r>
            <a:endParaRPr lang="ru-RU" sz="1600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в </a:t>
            </a: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области, </a:t>
            </a:r>
            <a:r>
              <a:rPr lang="ru-RU" sz="16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соответствующей профилю </a:t>
            </a: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кружка, секции, студии, клубного и иного детского </a:t>
            </a:r>
            <a:r>
              <a:rPr lang="ru-RU" sz="16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объединения </a:t>
            </a:r>
          </a:p>
          <a:p>
            <a:pPr algn="just"/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и</a:t>
            </a:r>
            <a:r>
              <a:rPr lang="ru-RU" sz="16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ли по направлению</a:t>
            </a: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«</a:t>
            </a: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Образование </a:t>
            </a:r>
            <a:endParaRPr lang="ru-RU" sz="1600" b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и </a:t>
            </a: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педагогика»</a:t>
            </a:r>
            <a:endParaRPr lang="ru-RU" sz="1600" dirty="0"/>
          </a:p>
          <a:p>
            <a:pPr algn="just"/>
            <a:endParaRPr lang="ru-RU" sz="1600" dirty="0">
              <a:effectLst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746486" y="3999886"/>
            <a:ext cx="2957633" cy="27531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ts val="1200"/>
            </a:pPr>
            <a:r>
              <a:rPr lang="ru-RU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Высшее профессиональное образование или среднее профессиональное образование </a:t>
            </a: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в области, соответствующей профилю кружка, секции, студии, клубного и иного детского </a:t>
            </a:r>
            <a:r>
              <a:rPr lang="ru-RU" sz="16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объединения или по </a:t>
            </a: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направлению «Образование и педагогика»</a:t>
            </a:r>
            <a:endParaRPr lang="ru-RU" sz="1600" dirty="0"/>
          </a:p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endParaRPr lang="ru-RU" sz="1600" dirty="0">
              <a:effectLst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563101" y="3618108"/>
            <a:ext cx="5381740" cy="41777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Дополнительные профессиональные компетенции</a:t>
            </a:r>
            <a:endParaRPr lang="ru-RU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10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25365" y="2393880"/>
            <a:ext cx="10150867" cy="12226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Анализ  «профессиональных дефицитов» педагога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в</a:t>
            </a:r>
            <a:r>
              <a:rPr lang="ru-RU" sz="2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реализации дополнительных программ физкультурно-спортивной направленности </a:t>
            </a:r>
            <a:endParaRPr lang="ru-RU" sz="24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33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471216"/>
          </a:xfrm>
        </p:spPr>
        <p:txBody>
          <a:bodyPr>
            <a:normAutofit/>
          </a:bodyPr>
          <a:lstStyle/>
          <a:p>
            <a:pPr algn="ctr"/>
            <a:r>
              <a:rPr lang="ru-RU" sz="2000" b="1" cap="all" dirty="0">
                <a:solidFill>
                  <a:srgbClr val="002060"/>
                </a:solidFill>
                <a:latin typeface="Arial Narrow" panose="020B0606020202030204" pitchFamily="34" charset="0"/>
              </a:rPr>
              <a:t>Основная </a:t>
            </a:r>
            <a:r>
              <a:rPr lang="ru-RU" sz="2000" b="1" cap="all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цель дополнительного образования детей </a:t>
            </a:r>
            <a:endParaRPr lang="ru-RU" sz="2000" cap="all" dirty="0"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216"/>
            <a:ext cx="3295650" cy="2348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687" y="410037"/>
            <a:ext cx="3362325" cy="2215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133" y="2659553"/>
            <a:ext cx="3406058" cy="2254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Блок-схема: перфолента 6"/>
          <p:cNvSpPr/>
          <p:nvPr/>
        </p:nvSpPr>
        <p:spPr>
          <a:xfrm>
            <a:off x="3581399" y="471216"/>
            <a:ext cx="5029199" cy="1854159"/>
          </a:xfrm>
          <a:prstGeom prst="flowChartPunchedTap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обеспечение прав ребенка на развитие, личностное самоопределение </a:t>
            </a:r>
            <a:endParaRPr lang="ru-RU" sz="2400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и самореализацию </a:t>
            </a:r>
            <a:endParaRPr lang="ru-RU" sz="24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6442964" y="4814270"/>
            <a:ext cx="5477690" cy="1854159"/>
          </a:xfrm>
          <a:prstGeom prst="flowChartPunchedTap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расширение возможностей </a:t>
            </a:r>
            <a:endParaRPr lang="ru-RU" sz="2400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для </a:t>
            </a:r>
            <a:r>
              <a:rPr lang="ru-RU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удовлетворения разнообразных интересов детей и их семей в сфере </a:t>
            </a:r>
            <a:r>
              <a:rPr lang="ru-RU" sz="24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образования</a:t>
            </a:r>
            <a:endParaRPr lang="ru-RU" sz="24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Блок-схема: перфолента 8"/>
          <p:cNvSpPr/>
          <p:nvPr/>
        </p:nvSpPr>
        <p:spPr>
          <a:xfrm>
            <a:off x="293184" y="4914476"/>
            <a:ext cx="5029199" cy="1854159"/>
          </a:xfrm>
          <a:prstGeom prst="flowChartPunchedTap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1000"/>
              </a:spcBef>
              <a:buSzPts val="1600"/>
            </a:pPr>
            <a:r>
              <a:rPr lang="ru-RU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развитие инновационного потенциала </a:t>
            </a:r>
            <a:r>
              <a:rPr lang="ru-RU" sz="24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общества</a:t>
            </a:r>
            <a:endParaRPr lang="ru-RU" sz="2400" dirty="0">
              <a:solidFill>
                <a:srgbClr val="00206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0" name="Блок-схема: перфолента 9"/>
          <p:cNvSpPr/>
          <p:nvPr/>
        </p:nvSpPr>
        <p:spPr>
          <a:xfrm>
            <a:off x="489346" y="2565481"/>
            <a:ext cx="4766129" cy="2145422"/>
          </a:xfrm>
          <a:prstGeom prst="flowChartPunchedTape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ts val="1600"/>
            </a:pPr>
            <a:r>
              <a:rPr lang="ru-RU" b="1" dirty="0" smtClean="0">
                <a:solidFill>
                  <a:srgbClr val="002060"/>
                </a:solidFill>
                <a:latin typeface="NotoSerif"/>
              </a:rPr>
              <a:t>Распоряжение Правительства РФ </a:t>
            </a:r>
          </a:p>
          <a:p>
            <a:pPr algn="ctr">
              <a:buSzPts val="1600"/>
            </a:pPr>
            <a:r>
              <a:rPr lang="ru-RU" b="1" dirty="0" smtClean="0">
                <a:solidFill>
                  <a:srgbClr val="002060"/>
                </a:solidFill>
                <a:latin typeface="NotoSerif"/>
              </a:rPr>
              <a:t>от 04.09.2014 г. № 1726-р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buSzPts val="1600"/>
            </a:pPr>
            <a:r>
              <a:rPr lang="ru-RU" b="1" dirty="0" smtClean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КОНЦЕПЦИЯ развития дополнительного образования детей</a:t>
            </a:r>
            <a:endParaRPr lang="ru-RU" b="1" dirty="0">
              <a:solidFill>
                <a:srgbClr val="C00000"/>
              </a:solidFill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23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20" y="22889"/>
            <a:ext cx="12157160" cy="466375"/>
          </a:xfr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ТРУДОВЫЕ </a:t>
            </a:r>
            <a:r>
              <a:rPr lang="ru-RU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ФУНКЦИИ </a:t>
            </a:r>
            <a:r>
              <a:rPr lang="ru-RU" sz="2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(</a:t>
            </a:r>
            <a:r>
              <a:rPr lang="ru-RU" sz="2000" b="1" cap="all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анализ «дефицитов»</a:t>
            </a:r>
            <a:r>
              <a:rPr lang="ru-RU" sz="2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)</a:t>
            </a:r>
            <a:endParaRPr lang="ru-RU" sz="20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840" y="491868"/>
            <a:ext cx="12192000" cy="8318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Трудовая функция </a:t>
            </a:r>
            <a:r>
              <a:rPr lang="ru-RU" sz="16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«Организация </a:t>
            </a:r>
            <a:r>
              <a:rPr lang="ru-RU" sz="16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деятельности обучающихся, направленной на освоение дополнительной </a:t>
            </a:r>
            <a:r>
              <a:rPr lang="ru-RU" sz="16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общеобразовательной программы»</a:t>
            </a:r>
            <a:r>
              <a:rPr lang="ru-RU" sz="16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.  Трудовое действие </a:t>
            </a:r>
            <a:r>
              <a:rPr lang="ru-RU" sz="16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«Набор </a:t>
            </a:r>
            <a:r>
              <a:rPr lang="ru-RU" sz="16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на обучение по дополнительной </a:t>
            </a:r>
            <a:r>
              <a:rPr lang="ru-RU" sz="16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общеразвивающей программе»</a:t>
            </a:r>
            <a:endParaRPr lang="ru-RU" sz="1600" b="1" i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3148148" y="1055113"/>
            <a:ext cx="6000206" cy="870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76207" y="1167405"/>
            <a:ext cx="3233050" cy="53870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Общеразвивающие программы</a:t>
            </a:r>
            <a:endParaRPr lang="ru-RU" b="1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78480" y="1177334"/>
            <a:ext cx="3735432" cy="5287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Предпрофессиональные программы</a:t>
            </a:r>
            <a:endParaRPr lang="ru-RU" b="1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44828" y="1169814"/>
            <a:ext cx="3858986" cy="536294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Программы спортивной подготовки</a:t>
            </a:r>
            <a:endParaRPr lang="ru-RU" b="1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207" y="1813068"/>
            <a:ext cx="3653245" cy="8166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i="1" dirty="0" smtClean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Цель</a:t>
            </a:r>
            <a:r>
              <a:rPr lang="ru-RU" sz="1400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– физическое </a:t>
            </a:r>
            <a:r>
              <a:rPr lang="ru-RU" sz="1400" b="1" i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воспитание личности, выявление одаренных детей, получение ими начальных знаний о физической культуре и </a:t>
            </a:r>
            <a:r>
              <a:rPr lang="ru-RU" sz="1400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спорте</a:t>
            </a:r>
            <a:endParaRPr lang="ru-RU" sz="1400" b="1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18864" y="1820200"/>
            <a:ext cx="4045131" cy="105407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b="1" i="1" dirty="0" smtClean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Цель</a:t>
            </a:r>
            <a:r>
              <a:rPr lang="ru-RU" sz="1400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– отбор </a:t>
            </a:r>
            <a:r>
              <a:rPr lang="ru-RU" sz="1400" b="1" i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одаренных детей, получение ими начальных знаний, умений, навыков в области физической культуры и спорта (в том числе избранного вида спорта) и </a:t>
            </a:r>
            <a:r>
              <a:rPr lang="ru-RU" sz="1400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подготовка </a:t>
            </a:r>
            <a:r>
              <a:rPr lang="ru-RU" sz="1400" b="1" i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к освоению этапов спортивной подготовки</a:t>
            </a:r>
            <a:r>
              <a:rPr lang="ru-RU" sz="1400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.</a:t>
            </a:r>
            <a:endParaRPr lang="ru-RU" sz="1400" b="1" i="1" dirty="0">
              <a:solidFill>
                <a:srgbClr val="00206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256814" y="1834092"/>
            <a:ext cx="3879670" cy="15524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Цель</a:t>
            </a:r>
            <a:r>
              <a:rPr lang="ru-RU" sz="14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– физическое </a:t>
            </a:r>
            <a:r>
              <a:rPr lang="ru-RU" sz="14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воспитание </a:t>
            </a:r>
            <a:r>
              <a:rPr lang="ru-RU" sz="14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и </a:t>
            </a:r>
            <a:r>
              <a:rPr lang="ru-RU" sz="14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совершенствование спортивного мастерства </a:t>
            </a:r>
            <a:r>
              <a:rPr lang="ru-RU" sz="14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лиц, проходящих </a:t>
            </a:r>
            <a:r>
              <a:rPr lang="ru-RU" sz="14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спортивную подготовку, </a:t>
            </a:r>
            <a:r>
              <a:rPr lang="ru-RU" sz="14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в </a:t>
            </a:r>
            <a:r>
              <a:rPr lang="ru-RU" sz="14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соответствии с требованиями федеральных стандартов спортивной </a:t>
            </a:r>
            <a:r>
              <a:rPr lang="ru-RU" sz="14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подготовки, с обязательным систематическим участием </a:t>
            </a:r>
            <a:r>
              <a:rPr lang="ru-RU" sz="14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в спортивных </a:t>
            </a:r>
            <a:r>
              <a:rPr lang="ru-RU" sz="14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соревнованиях</a:t>
            </a:r>
            <a:r>
              <a:rPr lang="ru-RU" sz="1100" dirty="0" smtClean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endParaRPr lang="ru-RU" sz="1100" dirty="0"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7061" y="2750319"/>
            <a:ext cx="3518268" cy="22672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i="1" dirty="0" smtClean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Базовые задачи: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физическое </a:t>
            </a:r>
            <a:r>
              <a:rPr lang="ru-RU" sz="1200" b="1" i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воспитание личности, приобретение знаний, умений и навыков в области физической культуры и спорта, </a:t>
            </a:r>
            <a:endParaRPr lang="ru-RU" sz="1200" b="1" i="1" dirty="0" smtClean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b="1" i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физическое совершенствование, формирование культуры здорового и безопасного образа жизни, укрепление </a:t>
            </a:r>
            <a:r>
              <a:rPr lang="ru-RU" sz="1200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здоровья,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выявление </a:t>
            </a:r>
            <a:r>
              <a:rPr lang="ru-RU" sz="1200" b="1" i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и отбор наиболее мотивированных и одаренных обучающихся, создание условий для прохождения предпрофессиональной подготовки</a:t>
            </a:r>
            <a:endParaRPr lang="ru-RU" sz="1200" b="1" i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endParaRPr lang="ru-RU" sz="1200" b="1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299780" y="3488037"/>
            <a:ext cx="3869883" cy="21918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200" b="1" i="1" dirty="0" smtClean="0">
              <a:solidFill>
                <a:srgbClr val="0A396C"/>
              </a:solidFill>
              <a:latin typeface="Arial Narrow" panose="020B0606020202030204" pitchFamily="34" charset="0"/>
            </a:endParaRPr>
          </a:p>
          <a:p>
            <a:pPr algn="just"/>
            <a:endParaRPr lang="ru-RU" sz="1200" b="1" i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algn="just"/>
            <a:endParaRPr lang="ru-RU" sz="1200" b="1" i="1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ru-RU" sz="12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Базовые задачи: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b="1" i="1" spc="-50" dirty="0" smtClean="0">
                <a:solidFill>
                  <a:srgbClr val="0A396C"/>
                </a:solidFill>
                <a:latin typeface="Arial Narrow" panose="020B0606020202030204" pitchFamily="34" charset="0"/>
              </a:rPr>
              <a:t>улучшение состояния здоровья, включая физическое развитие, и повышение уровня физической подготовленности и спортивных результатов с учетом индивидуальных особенностей и требований программ по видам спорта,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b="1" i="1" dirty="0" smtClean="0">
                <a:solidFill>
                  <a:srgbClr val="0A396C"/>
                </a:solidFill>
                <a:latin typeface="Arial Narrow" panose="020B0606020202030204" pitchFamily="34" charset="0"/>
              </a:rPr>
              <a:t> спортивная подготовка с учётом индивидуальных особенностей перспективных спортсменов для достижения ими высоких стабильных результатов, позволяющих войти в состав сборных команд  РФ, субъектов РФ</a:t>
            </a:r>
          </a:p>
          <a:p>
            <a:pPr marL="171450" indent="-171450" algn="just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endParaRPr lang="ru-RU" sz="1100" b="1" i="1" dirty="0" smtClean="0">
              <a:solidFill>
                <a:srgbClr val="0A396C"/>
              </a:solidFill>
            </a:endParaRPr>
          </a:p>
          <a:p>
            <a:pPr algn="ctr"/>
            <a:endParaRPr lang="ru-RU" sz="1100" dirty="0">
              <a:latin typeface="Arial Narrow" panose="020B0606020202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844857" y="2983526"/>
            <a:ext cx="4183363" cy="20320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chemeClr val="accent1"/>
              </a:buClr>
              <a:buSzPct val="100000"/>
            </a:pPr>
            <a:endParaRPr lang="ru-RU" sz="1200" b="1" i="1" dirty="0" smtClean="0">
              <a:solidFill>
                <a:srgbClr val="C00000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just">
              <a:buClr>
                <a:schemeClr val="accent1"/>
              </a:buClr>
              <a:buSzPct val="100000"/>
            </a:pPr>
            <a:endParaRPr lang="ru-RU" sz="1200" b="1" i="1" dirty="0" smtClean="0">
              <a:solidFill>
                <a:srgbClr val="C00000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just">
              <a:buClr>
                <a:schemeClr val="accent1"/>
              </a:buClr>
              <a:buSzPct val="100000"/>
            </a:pPr>
            <a:endParaRPr lang="ru-RU" sz="1200" b="1" i="1" dirty="0" smtClean="0">
              <a:solidFill>
                <a:srgbClr val="C00000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just">
              <a:buClr>
                <a:schemeClr val="accent1"/>
              </a:buClr>
              <a:buSzPct val="100000"/>
            </a:pPr>
            <a:endParaRPr lang="ru-RU" sz="1200" b="1" i="1" dirty="0" smtClean="0">
              <a:solidFill>
                <a:srgbClr val="C00000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just">
              <a:buClr>
                <a:schemeClr val="accent1"/>
              </a:buClr>
              <a:buSzPct val="100000"/>
            </a:pPr>
            <a:r>
              <a:rPr lang="ru-RU" sz="1200" b="1" i="1" dirty="0" smtClean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Базовые задачи: </a:t>
            </a:r>
          </a:p>
          <a:p>
            <a:pPr marL="171450" indent="-171450" algn="just">
              <a:buClr>
                <a:schemeClr val="accent1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sz="1200" b="1" i="1" dirty="0" smtClean="0">
                <a:solidFill>
                  <a:srgbClr val="0A396C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укрепление здоровья и закаливание организма,</a:t>
            </a:r>
          </a:p>
          <a:p>
            <a:pPr indent="-171450" algn="just">
              <a:buClr>
                <a:schemeClr val="accent1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sz="1200" b="1" i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повышение уровня теоретической, физической, психологической и технической </a:t>
            </a:r>
            <a:r>
              <a:rPr lang="ru-RU" sz="1200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подготовленности,</a:t>
            </a:r>
          </a:p>
          <a:p>
            <a:pPr indent="-171450" algn="just">
              <a:buClr>
                <a:schemeClr val="accent1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sz="1200" b="1" i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п</a:t>
            </a:r>
            <a:r>
              <a:rPr lang="ru-RU" sz="1200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риобретение навыков </a:t>
            </a:r>
            <a:r>
              <a:rPr lang="ru-RU" sz="1200" b="1" i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в организации и проведении самостоятельных занятий физической культурой и </a:t>
            </a:r>
            <a:r>
              <a:rPr lang="ru-RU" sz="1200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спортом, судействе,</a:t>
            </a:r>
          </a:p>
          <a:p>
            <a:pPr indent="-171450" algn="just">
              <a:buClr>
                <a:schemeClr val="accent1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sz="1200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создание </a:t>
            </a:r>
            <a:r>
              <a:rPr lang="ru-RU" sz="1200" b="1" i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условий для прохождения предпрофессиональной подготовки, в том числе подготовки кадров в области физической культуры и спорта.</a:t>
            </a:r>
            <a:endParaRPr lang="ru-RU" sz="1200" b="1" i="1" dirty="0" smtClean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171450" indent="-171450" algn="just">
              <a:spcBef>
                <a:spcPts val="12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ü"/>
            </a:pPr>
            <a:endParaRPr lang="ru-RU" sz="1200" b="1" i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171450" indent="-171450" algn="just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ü"/>
            </a:pPr>
            <a:endParaRPr lang="ru-RU" sz="1200" b="1" i="1" dirty="0">
              <a:solidFill>
                <a:srgbClr val="00206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613964" y="5619136"/>
            <a:ext cx="4668935" cy="13548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 </a:t>
            </a:r>
            <a:r>
              <a:rPr lang="ru-RU" sz="12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Основание: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ФЗ «О физической культуре и спорте в РФ» от </a:t>
            </a:r>
            <a:r>
              <a:rPr lang="ru-RU" sz="12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04.12.2007 г.  </a:t>
            </a:r>
            <a:r>
              <a:rPr lang="ru-RU" sz="12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№329-ФЗ, </a:t>
            </a:r>
            <a:endParaRPr lang="ru-RU" sz="1200" dirty="0" smtClean="0"/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Приказ </a:t>
            </a:r>
            <a:r>
              <a:rPr lang="ru-RU" sz="12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Министерства спорта </a:t>
            </a:r>
            <a:r>
              <a:rPr lang="ru-RU" sz="12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РФ от 30.10.2015  г. </a:t>
            </a:r>
            <a:r>
              <a:rPr lang="ru-RU" sz="12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№ </a:t>
            </a:r>
            <a:r>
              <a:rPr lang="ru-RU" sz="12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999, </a:t>
            </a:r>
            <a:endParaRPr lang="ru-RU" sz="1200" b="1" i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Приказ </a:t>
            </a:r>
            <a:r>
              <a:rPr lang="ru-RU" sz="12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Министерства спорта РФ от </a:t>
            </a:r>
            <a:r>
              <a:rPr lang="ru-RU" sz="12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27.12.2013  г</a:t>
            </a:r>
            <a:r>
              <a:rPr lang="ru-RU" sz="12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. № 1125 </a:t>
            </a:r>
            <a:endParaRPr lang="ru-RU" sz="1200" b="1" i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Приказ </a:t>
            </a:r>
            <a:r>
              <a:rPr lang="ru-RU" sz="12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Министерства спорта РФ </a:t>
            </a:r>
            <a:r>
              <a:rPr lang="ru-RU" sz="12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от 24.10.2012 </a:t>
            </a:r>
            <a:r>
              <a:rPr lang="ru-RU" sz="12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г. </a:t>
            </a:r>
            <a:r>
              <a:rPr lang="ru-RU" sz="12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№</a:t>
            </a:r>
            <a:r>
              <a:rPr lang="ru-RU" sz="12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325  (</a:t>
            </a:r>
            <a:r>
              <a:rPr lang="ru-RU" sz="12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ред. от </a:t>
            </a:r>
            <a:r>
              <a:rPr lang="ru-RU" sz="12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02.12.2013 г.)</a:t>
            </a:r>
            <a:endParaRPr lang="ru-RU" sz="1200" b="1" i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endParaRPr lang="ru-RU" sz="1200" b="1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4840" y="5151810"/>
            <a:ext cx="3518268" cy="9335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Основание: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ФЗ «Об образовании в РФ» от 29.12.2012  г. №273,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Приказ Министерства просвещения  РФ                   от 09.11.2018  г. №196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801291" y="5111136"/>
            <a:ext cx="3637595" cy="13647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200" b="1" i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algn="just"/>
            <a:endParaRPr lang="ru-RU" sz="1200" b="1" i="1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ru-RU" sz="12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Основание:</a:t>
            </a:r>
          </a:p>
          <a:p>
            <a:pPr algn="just"/>
            <a:r>
              <a:rPr lang="ru-RU" sz="12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ФЗ «О </a:t>
            </a:r>
            <a:r>
              <a:rPr lang="ru-RU" sz="12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физической культуре и спорте в </a:t>
            </a:r>
            <a:r>
              <a:rPr lang="ru-RU" sz="12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РФ»                       от 04.12.2007 г. </a:t>
            </a:r>
            <a:r>
              <a:rPr lang="ru-RU" sz="12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ru-RU" sz="12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№329-ФЗ,</a:t>
            </a:r>
            <a:r>
              <a:rPr lang="ru-RU" sz="12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 </a:t>
            </a:r>
          </a:p>
          <a:p>
            <a:pPr indent="-171450">
              <a:buFont typeface="Wingdings" panose="05000000000000000000" pitchFamily="2" charset="2"/>
              <a:buChar char="ü"/>
            </a:pPr>
            <a:r>
              <a:rPr lang="ru-RU" sz="12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Приказ </a:t>
            </a:r>
            <a:r>
              <a:rPr lang="ru-RU" sz="12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Министерства спорта РФ от </a:t>
            </a:r>
            <a:r>
              <a:rPr lang="ru-RU" sz="12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15.11. </a:t>
            </a:r>
            <a:r>
              <a:rPr lang="ru-RU" sz="12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2018 </a:t>
            </a:r>
            <a:r>
              <a:rPr lang="ru-RU" sz="12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г</a:t>
            </a:r>
            <a:r>
              <a:rPr lang="ru-RU" sz="12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. </a:t>
            </a:r>
            <a:r>
              <a:rPr lang="ru-RU" sz="12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 № 939,</a:t>
            </a:r>
          </a:p>
          <a:p>
            <a:pPr marL="171450" indent="-171450" fontAlgn="base">
              <a:buFont typeface="Wingdings" panose="05000000000000000000" pitchFamily="2" charset="2"/>
              <a:buChar char="ü"/>
            </a:pPr>
            <a:r>
              <a:rPr lang="ru-RU" sz="12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Приказ </a:t>
            </a:r>
            <a:r>
              <a:rPr lang="ru-RU" sz="12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Министерства спорта РФ от 12.09.2013  г. № </a:t>
            </a:r>
            <a:r>
              <a:rPr lang="ru-RU" sz="12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731 (ред. от 07.03.2019</a:t>
            </a:r>
            <a:r>
              <a:rPr lang="ru-RU" sz="12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)</a:t>
            </a:r>
            <a:endParaRPr lang="ru-RU" sz="12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ru-RU" b="1" i="0" dirty="0">
              <a:solidFill>
                <a:srgbClr val="22272F"/>
              </a:solidFill>
              <a:effectLst/>
              <a:latin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429181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02205" y="209224"/>
            <a:ext cx="8196145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indent="449580" algn="just"/>
            <a:r>
              <a:rPr lang="ru-RU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Общеразвивающая  программа 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 может  соответствовать  следующим </a:t>
            </a:r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направленностям: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физкультурно-спортивной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;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туристско-краеведческой.</a:t>
            </a:r>
            <a:endParaRPr lang="ru-RU" dirty="0">
              <a:solidFill>
                <a:srgbClr val="00206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9835" y="1818716"/>
            <a:ext cx="7270594" cy="50783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Предпрофессиональные образовательные </a:t>
            </a:r>
            <a:r>
              <a:rPr lang="ru-RU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программы</a:t>
            </a:r>
            <a:r>
              <a:rPr lang="ru-RU" i="1" dirty="0">
                <a:solidFill>
                  <a:srgbClr val="C00000"/>
                </a:solidFill>
                <a:latin typeface="Arial Narrow" panose="020B0606020202030204" pitchFamily="34" charset="0"/>
              </a:rPr>
              <a:t>,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реализуемые в области физической культуры и спорта, разрабатываются: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  по группам видов спорта:</a:t>
            </a:r>
            <a:endParaRPr lang="ru-RU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- игровые виды спорта;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- командные игровые виды спорта;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- спортивные единоборства;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- сложно-координационные виды спорта;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- циклические виды спорта;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- скоростно-силовые виды спорта;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- многоборья;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- виды спорта с использованием животных, участвующих в спортивных соревнованиях;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- адаптивные виды спорта;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- национальные виды спорта;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- спортивно-технические виды спорта;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- стрелковые виды спорта;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- виды спорта, осуществляемые в природной среде;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- служебно-прикладные и военно-прикладные виды </a:t>
            </a: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спорта.</a:t>
            </a:r>
            <a:endParaRPr lang="ru-RU" dirty="0">
              <a:solidFill>
                <a:srgbClr val="00206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430429" y="1951470"/>
            <a:ext cx="4456771" cy="20313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Программа спортивной подготовки </a:t>
            </a: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разрабатывается: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- по  виду спорта, 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- в организации, осуществляющей спортивную подготовку, 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-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н</a:t>
            </a: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а основе федерального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стандарта спортивной </a:t>
            </a: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подготовки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.</a:t>
            </a:r>
            <a:endParaRPr lang="ru-RU" dirty="0">
              <a:solidFill>
                <a:srgbClr val="002060"/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58" y="0"/>
            <a:ext cx="2472783" cy="1648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944" y="4298824"/>
            <a:ext cx="3894265" cy="2598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153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103" y="31382"/>
            <a:ext cx="12192000" cy="720251"/>
          </a:xfrm>
          <a:solidFill>
            <a:schemeClr val="accent4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2000" b="1" dirty="0">
                <a:solidFill>
                  <a:srgbClr val="002060"/>
                </a:solidFill>
              </a:rPr>
              <a:t/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/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/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/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/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/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/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/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/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/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/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/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ДОПОЛНИТЕЛЬНОЕ   ОБРАЗОВАНИЕ  ФИЗКУЛЬТУРНО-СПОРТИВНОЙ НАПРАВЛЕННОСТИ В ЦИФРАХ</a:t>
            </a:r>
            <a:br>
              <a:rPr lang="ru-RU" sz="2000" b="1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ru-RU" sz="20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(данные  за 2017 -2018 уч. год)</a:t>
            </a:r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/>
            </a:r>
            <a:b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ru-RU" sz="2000" b="1" dirty="0">
                <a:solidFill>
                  <a:srgbClr val="002060"/>
                </a:solidFill>
              </a:rPr>
              <a:t/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/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/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/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/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/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/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/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/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/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/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/>
            </a:r>
            <a:br>
              <a:rPr lang="ru-RU" sz="2000" b="1" dirty="0" smtClean="0">
                <a:solidFill>
                  <a:srgbClr val="002060"/>
                </a:solidFill>
              </a:rPr>
            </a:br>
            <a:endParaRPr lang="ru-RU" sz="1600" b="1" dirty="0">
              <a:solidFill>
                <a:srgbClr val="002060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 flipV="1">
            <a:off x="119449" y="1811837"/>
            <a:ext cx="0" cy="303152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385116" y="2435189"/>
            <a:ext cx="1186249" cy="26196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1E1D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91440" indent="-91440" algn="ctr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</a:pP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ru-RU" sz="1600" b="1" i="1" dirty="0">
                <a:solidFill>
                  <a:srgbClr val="C0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242 </a:t>
            </a:r>
            <a:r>
              <a:rPr lang="ru-RU" sz="1600" b="1" i="1" dirty="0" smtClean="0">
                <a:solidFill>
                  <a:srgbClr val="C0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470 </a:t>
            </a:r>
            <a:r>
              <a:rPr lang="ru-RU" sz="1400" b="1" i="1" dirty="0">
                <a:solidFill>
                  <a:srgbClr val="00206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педагогов</a:t>
            </a:r>
            <a:endParaRPr lang="ru-RU" sz="1400" b="1" i="1" dirty="0">
              <a:solidFill>
                <a:srgbClr val="002060"/>
              </a:solidFill>
              <a:effectLst/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654423" y="5196147"/>
            <a:ext cx="11277601" cy="1508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67736" y="5512352"/>
            <a:ext cx="2311951" cy="1268871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Общее количество педагогов, занятых в системе дополнительного образования</a:t>
            </a:r>
            <a:endParaRPr lang="ru-RU" sz="14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235062" y="826549"/>
            <a:ext cx="4831495" cy="7106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9144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</a:pPr>
            <a:endParaRPr lang="ru-RU" sz="1400" dirty="0" smtClean="0"/>
          </a:p>
          <a:p>
            <a:pPr marL="9144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</a:pPr>
            <a:r>
              <a:rPr lang="ru-RU" sz="1600" b="1" dirty="0" smtClean="0">
                <a:solidFill>
                  <a:srgbClr val="002060"/>
                </a:solidFill>
              </a:rPr>
              <a:t>  Источник:</a:t>
            </a:r>
            <a:r>
              <a:rPr lang="ru-RU" sz="1600" b="1" dirty="0">
                <a:solidFill>
                  <a:srgbClr val="002060"/>
                </a:solidFill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</a:rPr>
              <a:t>Федеральная </a:t>
            </a:r>
            <a:r>
              <a:rPr lang="ru-RU" sz="1600" b="1" dirty="0">
                <a:solidFill>
                  <a:srgbClr val="C00000"/>
                </a:solidFill>
              </a:rPr>
              <a:t>служба </a:t>
            </a:r>
            <a:r>
              <a:rPr lang="ru-RU" sz="1600" b="1" dirty="0" smtClean="0">
                <a:solidFill>
                  <a:srgbClr val="C00000"/>
                </a:solidFill>
              </a:rPr>
              <a:t>государственной статистики </a:t>
            </a:r>
            <a:r>
              <a:rPr lang="ru-RU" sz="1600" b="1" dirty="0">
                <a:solidFill>
                  <a:srgbClr val="C00000"/>
                </a:solidFill>
              </a:rPr>
              <a:t>(Росстат)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  <a:r>
              <a:rPr lang="en-US" sz="1600" dirty="0">
                <a:solidFill>
                  <a:srgbClr val="404040"/>
                </a:solidFill>
              </a:rPr>
              <a:t/>
            </a:r>
            <a:br>
              <a:rPr lang="en-US" sz="1600" dirty="0">
                <a:solidFill>
                  <a:srgbClr val="404040"/>
                </a:solidFill>
              </a:rPr>
            </a:br>
            <a:r>
              <a:rPr lang="en-US" sz="1600" b="1" i="1" dirty="0">
                <a:solidFill>
                  <a:srgbClr val="002060"/>
                </a:solidFill>
              </a:rPr>
              <a:t>www.gks.ru/wps/wcm/connect/rosstat/rosstatsite</a:t>
            </a:r>
            <a:endParaRPr lang="ru-RU" sz="1600" b="1" i="1" dirty="0">
              <a:solidFill>
                <a:srgbClr val="002060"/>
              </a:solidFill>
            </a:endParaRPr>
          </a:p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988257" y="2472355"/>
            <a:ext cx="1585766" cy="26273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43 889 </a:t>
            </a:r>
            <a:r>
              <a:rPr lang="ru-RU" sz="14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тренеров-преподавателей и педагогов дополнительного образования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453468" y="5504944"/>
            <a:ext cx="3505201" cy="1100469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Организации системы дополнительного образования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Министерства просвещения РФ</a:t>
            </a:r>
            <a:endParaRPr lang="ru-RU" sz="1100" dirty="0">
              <a:solidFill>
                <a:srgbClr val="00206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453468" y="2318325"/>
            <a:ext cx="1679513" cy="26749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1  774 организации </a:t>
            </a:r>
            <a:r>
              <a:rPr lang="ru-RU" sz="1200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дополнительного образования физкультурно-спортивной направленности</a:t>
            </a:r>
          </a:p>
          <a:p>
            <a:pPr algn="ctr"/>
            <a:r>
              <a:rPr lang="ru-RU" sz="1200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(1 658 ДЮСШ, 4 ДЮКФП, 112  ДООЦ</a:t>
            </a:r>
            <a:r>
              <a:rPr lang="ru-RU" sz="11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7323954" y="2332389"/>
            <a:ext cx="1927654" cy="26273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1 503 иные </a:t>
            </a:r>
            <a:r>
              <a:rPr lang="ru-RU" sz="1200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организации дополнительного образования, имеющие секции физкультурно-спортивной направленности</a:t>
            </a:r>
          </a:p>
          <a:p>
            <a:pPr algn="ctr"/>
            <a:r>
              <a:rPr lang="ru-RU" sz="12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(дворцы детско- юношеского творчества и центры дополнительного образования)</a:t>
            </a:r>
            <a:endParaRPr lang="ru-RU" sz="1200" b="1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0696833" y="2338742"/>
            <a:ext cx="1379837" cy="25858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Охвачено  </a:t>
            </a:r>
          </a:p>
          <a:p>
            <a:pPr algn="ctr"/>
            <a:r>
              <a:rPr lang="ru-RU" sz="1600" b="1" i="1" dirty="0" smtClean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1 млн 700 </a:t>
            </a:r>
            <a:r>
              <a:rPr lang="ru-RU" sz="1600" b="1" i="1" dirty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000 </a:t>
            </a:r>
            <a:r>
              <a:rPr lang="ru-RU" sz="1600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обучающихся</a:t>
            </a:r>
          </a:p>
          <a:p>
            <a:pPr algn="ctr"/>
            <a:r>
              <a:rPr lang="ru-RU" sz="16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РФ</a:t>
            </a:r>
            <a:endParaRPr lang="ru-RU" sz="1600" b="1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lc="http://schemas.openxmlformats.org/drawingml/2006/lockedCanvas" xmlns:a16="http://schemas.microsoft.com/office/drawing/2014/main" xmlns="" id="{C7FB7679-7226-4F8F-88E4-5C50836896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071" y="618017"/>
            <a:ext cx="975327" cy="1097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Прямоугольник 23"/>
          <p:cNvSpPr/>
          <p:nvPr/>
        </p:nvSpPr>
        <p:spPr>
          <a:xfrm>
            <a:off x="7554097" y="811520"/>
            <a:ext cx="4522573" cy="136198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Источник: </a:t>
            </a:r>
            <a:r>
              <a:rPr lang="ru-RU" sz="16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Министерство просвещения Российской Федерации </a:t>
            </a:r>
          </a:p>
          <a:p>
            <a:r>
              <a:rPr lang="ru-RU" sz="1600" b="1" i="1" dirty="0" smtClean="0">
                <a:solidFill>
                  <a:srgbClr val="002060"/>
                </a:solidFill>
              </a:rPr>
              <a:t>ФГБУ </a:t>
            </a:r>
            <a:r>
              <a:rPr lang="ru-RU" sz="1600" b="1" i="1" dirty="0">
                <a:solidFill>
                  <a:srgbClr val="002060"/>
                </a:solidFill>
              </a:rPr>
              <a:t>«Федеральный центр организационно-методического обеспечения физического </a:t>
            </a:r>
            <a:r>
              <a:rPr lang="ru-RU" sz="1600" b="1" i="1" dirty="0" smtClean="0">
                <a:solidFill>
                  <a:srgbClr val="002060"/>
                </a:solidFill>
              </a:rPr>
              <a:t>воспитания</a:t>
            </a:r>
            <a:r>
              <a:rPr lang="ru-RU" sz="1600" b="1" i="1" dirty="0">
                <a:solidFill>
                  <a:srgbClr val="002060"/>
                </a:solidFill>
              </a:rPr>
              <a:t> </a:t>
            </a:r>
            <a:r>
              <a:rPr lang="ru-RU" sz="1600" b="1" i="1" u="sng" dirty="0" smtClean="0">
                <a:solidFill>
                  <a:srgbClr val="002060"/>
                </a:solidFill>
              </a:rPr>
              <a:t>(</a:t>
            </a:r>
            <a:r>
              <a:rPr lang="ru-RU" sz="1600" b="1" i="1" u="sng" dirty="0" smtClean="0">
                <a:solidFill>
                  <a:srgbClr val="002060"/>
                </a:solidFill>
                <a:latin typeface="Calibri" panose="020F0502020204030204" pitchFamily="34" charset="0"/>
                <a:hlinkClick r:id="rId4"/>
              </a:rPr>
              <a:t>www.фцомофв.рф</a:t>
            </a:r>
            <a:r>
              <a:rPr lang="ru-RU" sz="1600" b="1" u="sng" dirty="0">
                <a:solidFill>
                  <a:srgbClr val="002060"/>
                </a:solidFill>
                <a:latin typeface="Calibri" panose="020F0502020204030204" pitchFamily="34" charset="0"/>
              </a:rPr>
              <a:t>)</a:t>
            </a:r>
            <a:endParaRPr lang="ru-RU" sz="1600" b="1" u="sng" dirty="0">
              <a:solidFill>
                <a:srgbClr val="002060"/>
              </a:solidFill>
            </a:endParaRPr>
          </a:p>
          <a:p>
            <a:endParaRPr lang="ru-RU" sz="1100" dirty="0">
              <a:effectLst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03" y="715459"/>
            <a:ext cx="836138" cy="980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Заголовок 1"/>
          <p:cNvSpPr>
            <a:spLocks noGrp="1"/>
          </p:cNvSpPr>
          <p:nvPr/>
        </p:nvSpPr>
        <p:spPr>
          <a:xfrm>
            <a:off x="1484046" y="1783238"/>
            <a:ext cx="528869" cy="4959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920725" y="5493878"/>
            <a:ext cx="1991705" cy="1268871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Общее количество педагогов, занятых в</a:t>
            </a:r>
            <a:r>
              <a:rPr lang="en-US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физкультурно-спортивном секторе ДО</a:t>
            </a:r>
            <a:endParaRPr lang="ru-RU" sz="14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36" name="Заголовок 1"/>
          <p:cNvSpPr>
            <a:spLocks noGrp="1"/>
          </p:cNvSpPr>
          <p:nvPr/>
        </p:nvSpPr>
        <p:spPr>
          <a:xfrm flipV="1">
            <a:off x="1" y="633932"/>
            <a:ext cx="12192000" cy="8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cxnSp>
        <p:nvCxnSpPr>
          <p:cNvPr id="39" name="Прямая со стрелкой 38"/>
          <p:cNvCxnSpPr/>
          <p:nvPr/>
        </p:nvCxnSpPr>
        <p:spPr>
          <a:xfrm flipH="1">
            <a:off x="1329799" y="1591685"/>
            <a:ext cx="44669" cy="6379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H="1">
            <a:off x="3054719" y="1880780"/>
            <a:ext cx="4455427" cy="4973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H="1">
            <a:off x="6124033" y="1932552"/>
            <a:ext cx="1386113" cy="6493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flipH="1">
            <a:off x="8062787" y="2059833"/>
            <a:ext cx="224994" cy="5330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11330165" y="2031234"/>
            <a:ext cx="285186" cy="7202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1" name="Прямоугольник 60"/>
          <p:cNvSpPr/>
          <p:nvPr/>
        </p:nvSpPr>
        <p:spPr>
          <a:xfrm>
            <a:off x="3764996" y="2431119"/>
            <a:ext cx="1433017" cy="26468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91440" indent="-91440" algn="ctr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</a:pPr>
            <a:r>
              <a:rPr lang="ru-RU" sz="16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1  969 </a:t>
            </a:r>
            <a:r>
              <a:rPr lang="ru-RU" sz="14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методистов</a:t>
            </a:r>
            <a:r>
              <a:rPr lang="ru-RU" sz="14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, инструкторов-методистов</a:t>
            </a:r>
          </a:p>
          <a:p>
            <a:pPr algn="ctr"/>
            <a:endParaRPr lang="ru-RU" sz="1100" dirty="0"/>
          </a:p>
        </p:txBody>
      </p:sp>
      <p:cxnSp>
        <p:nvCxnSpPr>
          <p:cNvPr id="65" name="Прямая со стрелкой 64"/>
          <p:cNvCxnSpPr/>
          <p:nvPr/>
        </p:nvCxnSpPr>
        <p:spPr>
          <a:xfrm flipH="1">
            <a:off x="4757825" y="1919166"/>
            <a:ext cx="2768730" cy="5811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9442581" y="2349017"/>
            <a:ext cx="1109949" cy="26107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Охвачено ДО</a:t>
            </a:r>
          </a:p>
          <a:p>
            <a:pPr algn="ctr"/>
            <a:r>
              <a:rPr lang="ru-RU" sz="16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13,5 млн </a:t>
            </a:r>
            <a:r>
              <a:rPr lang="ru-RU" sz="16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детей</a:t>
            </a:r>
          </a:p>
          <a:p>
            <a:pPr algn="ctr"/>
            <a:r>
              <a:rPr lang="ru-RU" sz="16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(5-18 лет)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9322052" y="5504943"/>
            <a:ext cx="1351005" cy="1100469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Общее количество занимающихся в системе ДО </a:t>
            </a:r>
            <a:endParaRPr lang="ru-RU" sz="14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783331" y="5428165"/>
            <a:ext cx="1408669" cy="1353058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Общее количество </a:t>
            </a:r>
            <a:r>
              <a:rPr lang="ru-RU" sz="12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занимающихся ДО физкультурно-спортивной направленности  </a:t>
            </a:r>
            <a:endParaRPr lang="ru-RU" sz="1200" dirty="0"/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9997554" y="2059833"/>
            <a:ext cx="1" cy="53301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856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8889" y="251093"/>
            <a:ext cx="9717497" cy="27269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799267"/>
              </p:ext>
            </p:extLst>
          </p:nvPr>
        </p:nvGraphicFramePr>
        <p:xfrm>
          <a:off x="47840" y="1"/>
          <a:ext cx="12144159" cy="6808604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2017960"/>
                <a:gridCol w="1463018"/>
                <a:gridCol w="1533650"/>
                <a:gridCol w="2149127"/>
                <a:gridCol w="4737162"/>
                <a:gridCol w="243242"/>
              </a:tblGrid>
              <a:tr h="343393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Сентябрь</a:t>
                      </a:r>
                      <a:endParaRPr lang="ru-RU" b="1" dirty="0">
                        <a:solidFill>
                          <a:srgbClr val="C0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R w="12700" cmpd="sng">
                      <a:noFill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Январь</a:t>
                      </a:r>
                      <a:endParaRPr lang="ru-RU" b="1" dirty="0">
                        <a:solidFill>
                          <a:srgbClr val="C0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9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4370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Удовольствие</a:t>
                      </a: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 от занятия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8419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Позитивное общение внутри группы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84195">
                <a:tc>
                  <a:txBody>
                    <a:bodyPr/>
                    <a:lstStyle/>
                    <a:p>
                      <a:endParaRPr lang="ru-RU" sz="1600" b="1" dirty="0" smtClean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Авторитет педагога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370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Личный пример родителей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84195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Нравится вид спорта</a:t>
                      </a:r>
                      <a:endParaRPr lang="ru-RU" sz="1600" dirty="0" smtClean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/>
                      <a:endParaRPr lang="ru-RU" sz="16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30492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Возможность удовлетворить</a:t>
                      </a:r>
                      <a:r>
                        <a:rPr lang="ru-RU" sz="1600" b="1" kern="1200" baseline="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двигательную активность</a:t>
                      </a:r>
                      <a:endParaRPr lang="ru-RU" sz="1600" dirty="0" smtClean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/>
                      <a:endParaRPr lang="ru-RU" sz="16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4704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Возможность </a:t>
                      </a:r>
                      <a:r>
                        <a:rPr lang="ru-RU" sz="1600" b="1" baseline="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 соревноваться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174339">
                <a:tc gridSpan="4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6" name="Прямая со стрелкой 5"/>
          <p:cNvCxnSpPr/>
          <p:nvPr/>
        </p:nvCxnSpPr>
        <p:spPr>
          <a:xfrm>
            <a:off x="2297152" y="1248767"/>
            <a:ext cx="3568823" cy="257452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8901404" y="774876"/>
            <a:ext cx="3109543" cy="3467567"/>
          </a:xfrm>
          <a:prstGeom prst="rect">
            <a:avLst/>
          </a:prstGeom>
          <a:solidFill>
            <a:schemeClr val="bg2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Мотивация</a:t>
            </a:r>
            <a:r>
              <a:rPr lang="ru-RU" sz="1600" dirty="0">
                <a:solidFill>
                  <a:srgbClr val="C00000"/>
                </a:solidFill>
                <a:latin typeface="Arial Narrow" panose="020B0606020202030204" pitchFamily="34" charset="0"/>
              </a:rPr>
              <a:t> </a:t>
            </a:r>
            <a:r>
              <a:rPr lang="ru-RU" sz="16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это </a:t>
            </a: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побуждение к </a:t>
            </a:r>
            <a:r>
              <a:rPr lang="ru-RU" sz="16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действию,</a:t>
            </a:r>
          </a:p>
          <a:p>
            <a:pPr marL="285750" indent="-285750">
              <a:buFontTx/>
              <a:buChar char="-"/>
            </a:pP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это способность человека удовлетворять свои потребности посредством какой-либо </a:t>
            </a:r>
            <a:r>
              <a:rPr lang="ru-RU" sz="16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деятельности,</a:t>
            </a:r>
          </a:p>
          <a:p>
            <a:pPr marL="285750" indent="-285750">
              <a:buFontTx/>
              <a:buChar char="-"/>
            </a:pP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это динамический психофизиологический процесс, который управляет поведением человека </a:t>
            </a:r>
            <a:endParaRPr lang="ru-RU" sz="1600" b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и </a:t>
            </a: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определяет его организованность, направленность, устойчивость и активность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01757" y="0"/>
            <a:ext cx="10044000" cy="7248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Трудовая функция </a:t>
            </a:r>
            <a:r>
              <a:rPr lang="ru-RU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«Организация деятельности обучающихся, направленной на освоение дополнительной общеобразовательной программы»</a:t>
            </a:r>
            <a:r>
              <a:rPr lang="ru-RU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. </a:t>
            </a:r>
            <a:r>
              <a:rPr lang="ru-RU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Трудовое действие </a:t>
            </a:r>
            <a:r>
              <a:rPr lang="ru-RU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«Организация</a:t>
            </a: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</a:rPr>
              <a:t>, в том числе стимулирование и мотивация деятельности и общения обучающихся на учебных </a:t>
            </a:r>
            <a:r>
              <a:rPr lang="ru-RU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занятиях</a:t>
            </a:r>
            <a:r>
              <a:rPr lang="ru-RU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»</a:t>
            </a:r>
            <a:endParaRPr lang="ru-RU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09373" y="4476944"/>
            <a:ext cx="9001574" cy="2381056"/>
          </a:xfrm>
          <a:prstGeom prst="rect">
            <a:avLst/>
          </a:prstGeom>
          <a:solidFill>
            <a:schemeClr val="bg2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3464" indent="-283464">
              <a:buSzPts val="1200"/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нежелание преодолевать трудности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C00000"/>
                </a:solidFill>
                <a:latin typeface="Arial Narrow" panose="020B0606020202030204" pitchFamily="34" charset="0"/>
              </a:rPr>
              <a:t>чрезмерная нагрузка, из-за которой ребенок может </a:t>
            </a:r>
            <a:r>
              <a:rPr lang="ru-RU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потерять </a:t>
            </a:r>
            <a:r>
              <a:rPr lang="ru-RU" b="1" dirty="0">
                <a:solidFill>
                  <a:srgbClr val="C00000"/>
                </a:solidFill>
                <a:latin typeface="Arial Narrow" panose="020B0606020202030204" pitchFamily="34" charset="0"/>
              </a:rPr>
              <a:t>интерес к тренировкам,</a:t>
            </a:r>
            <a:endParaRPr lang="ru-RU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плохие взаимоотношения с педагогом или товарищами в группе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C00000"/>
                </a:solidFill>
                <a:latin typeface="Arial Narrow" panose="020B0606020202030204" pitchFamily="34" charset="0"/>
              </a:rPr>
              <a:t>недостаток времени,</a:t>
            </a:r>
            <a:endParaRPr lang="ru-RU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страх неудачи или разочарование из-за поражений и </a:t>
            </a: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неспособности </a:t>
            </a:r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добиться целей,</a:t>
            </a:r>
            <a:endParaRPr lang="ru-RU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C00000"/>
                </a:solidFill>
                <a:latin typeface="Arial Narrow" panose="020B0606020202030204" pitchFamily="34" charset="0"/>
              </a:rPr>
              <a:t>чрезмерная концентрированность на победах, увеличивающая стресс и уменьшающая </a:t>
            </a:r>
            <a:r>
              <a:rPr lang="ru-RU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радость,</a:t>
            </a:r>
            <a:endParaRPr lang="ru-RU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отсутствие </a:t>
            </a:r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интереса семьи к занятиям и успехам.</a:t>
            </a:r>
            <a:endParaRPr lang="ru-RU" dirty="0">
              <a:solidFill>
                <a:srgbClr val="00206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23940" y="871819"/>
            <a:ext cx="5117486" cy="6138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Мотивы </a:t>
            </a:r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поведения обучающихся, </a:t>
            </a:r>
            <a:endParaRPr lang="ru-RU" b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их </a:t>
            </a:r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образовательные потребности и запросы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49708" y="1653054"/>
            <a:ext cx="1173708" cy="4191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Май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06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7179" y="-25853"/>
            <a:ext cx="11409853" cy="5835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ВИДЫ МОТИВАЦИИ У ЗАНИМАЮЩИХСЯ  ФИЗИЧЕСКОЙ КУЛЬТУРОЙ И СПОРТОМ В СИСТЕМЕ ДО</a:t>
            </a:r>
            <a:endParaRPr lang="ru-RU" sz="20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7179" y="780987"/>
            <a:ext cx="3870960" cy="4472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Внешняя</a:t>
            </a:r>
            <a:endParaRPr lang="ru-RU" sz="2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05700" y="661378"/>
            <a:ext cx="3007360" cy="4826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Внутренняя</a:t>
            </a:r>
            <a:endParaRPr lang="ru-RU" sz="2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7179" y="1451547"/>
            <a:ext cx="466025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задания, упражнения, нормативы, требования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</a:rPr>
              <a:t> 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902105" y="1264962"/>
            <a:ext cx="609600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соответствует возможностям ребёнка, когда он испытывает удовлетворение от процесса занятий и когда у него возникает вдохновение </a:t>
            </a: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от успеха </a:t>
            </a:r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при выполнении этих внешних требований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5137439" y="1636213"/>
            <a:ext cx="436880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264010" y="-586800"/>
            <a:ext cx="1125502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значимые мотивы отношения к физической культуре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79269"/>
              </p:ext>
            </p:extLst>
          </p:nvPr>
        </p:nvGraphicFramePr>
        <p:xfrm>
          <a:off x="197182" y="3023310"/>
          <a:ext cx="11800923" cy="3844697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3933641"/>
                <a:gridCol w="3933641"/>
                <a:gridCol w="3933641"/>
              </a:tblGrid>
              <a:tr h="361239"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Наиболее значимые мотивы отношения к занятиям физической</a:t>
                      </a:r>
                      <a:r>
                        <a:rPr lang="ru-RU" sz="1800" b="1" baseline="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 культурой </a:t>
                      </a: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 и</a:t>
                      </a:r>
                      <a:r>
                        <a:rPr lang="ru-RU" sz="1800" b="1" baseline="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 спортом (по данным Захаровой И.Б.)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61239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Мотивы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Мальчики (11-13 лет)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Девочки (11-13 лет)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639115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Стать сильным, крепким, здоровым</a:t>
                      </a:r>
                      <a:endParaRPr lang="ru-RU" sz="1800" b="1" dirty="0" smtClean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endParaRPr lang="ru-RU" sz="18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69%</a:t>
                      </a:r>
                      <a:endParaRPr lang="ru-RU" sz="1800" b="1" dirty="0" smtClean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/>
                      <a:endParaRPr lang="ru-RU" sz="18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42%</a:t>
                      </a:r>
                      <a:endParaRPr lang="ru-RU" sz="1800" b="1" dirty="0" smtClean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/>
                      <a:endParaRPr lang="ru-RU" sz="18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916991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Научиться достигать поставленной цели, преодолевать трудности</a:t>
                      </a:r>
                      <a:endParaRPr lang="ru-RU" sz="1800" b="1" dirty="0" smtClean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endParaRPr lang="ru-RU" sz="18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54%</a:t>
                      </a:r>
                      <a:endParaRPr lang="ru-RU" sz="1800" b="1" dirty="0" smtClean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/>
                      <a:endParaRPr lang="ru-RU" sz="18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36%</a:t>
                      </a:r>
                      <a:endParaRPr lang="ru-RU" sz="1800" b="1" dirty="0" smtClean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/>
                      <a:endParaRPr lang="ru-RU" sz="18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916991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Иметь красивое (спортивное) телосложение</a:t>
                      </a:r>
                      <a:endParaRPr lang="ru-RU" sz="1800" b="1" dirty="0" smtClean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endParaRPr lang="ru-RU" sz="18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73%</a:t>
                      </a:r>
                      <a:endParaRPr lang="ru-RU" sz="1800" b="1" dirty="0" smtClean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/>
                      <a:endParaRPr lang="ru-RU" sz="18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82%</a:t>
                      </a:r>
                      <a:endParaRPr lang="ru-RU" sz="1800" b="1" dirty="0" smtClean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/>
                      <a:endParaRPr lang="ru-RU" sz="18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639115">
                <a:tc>
                  <a:txBody>
                    <a:bodyPr/>
                    <a:lstStyle/>
                    <a:p>
                      <a:r>
                        <a:rPr lang="ru-RU" sz="1800" b="1" i="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Овладеть разными формами движений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81%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69%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76489" y="2122107"/>
            <a:ext cx="5497830" cy="606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fontAlgn="base" hangingPunct="0"/>
            <a:r>
              <a:rPr lang="ru-RU" sz="1600" b="1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Интернет-ресурсы: </a:t>
            </a:r>
            <a:r>
              <a:rPr lang="ru-RU" sz="1600" b="1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г. Иркутск, </a:t>
            </a:r>
            <a:r>
              <a:rPr lang="ru-RU" sz="16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 ООО «Сетевой институт дополнительного профессионального образования»</a:t>
            </a:r>
            <a:r>
              <a:rPr lang="ru-RU" sz="1600" b="1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posidpo@gmail.com</a:t>
            </a:r>
            <a:r>
              <a:rPr lang="ru-RU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59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2216" y="1174902"/>
            <a:ext cx="4632960" cy="91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ПОВЫШАЮТ МОТИВАЦИЮ</a:t>
            </a:r>
            <a:endParaRPr lang="ru-RU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4024" y="2414449"/>
            <a:ext cx="4561840" cy="33872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pc="-50" dirty="0" smtClean="0">
                <a:solidFill>
                  <a:srgbClr val="002060"/>
                </a:solidFill>
                <a:latin typeface="Arial Narrow" panose="020B0606020202030204" pitchFamily="34" charset="0"/>
                <a:ea typeface="+mj-ea"/>
                <a:cs typeface="+mj-cs"/>
              </a:rPr>
              <a:t>просветительская работа,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pc="-50" dirty="0" smtClean="0">
                <a:solidFill>
                  <a:srgbClr val="002060"/>
                </a:solidFill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r>
              <a:rPr lang="ru-RU" spc="-50" dirty="0">
                <a:solidFill>
                  <a:srgbClr val="002060"/>
                </a:solidFill>
                <a:latin typeface="Arial Narrow" panose="020B0606020202030204" pitchFamily="34" charset="0"/>
                <a:ea typeface="+mj-ea"/>
                <a:cs typeface="+mj-cs"/>
              </a:rPr>
              <a:t>необычная форма преподнесения материала, вызывающая </a:t>
            </a:r>
            <a:r>
              <a:rPr lang="ru-RU" spc="-50" dirty="0" smtClean="0">
                <a:solidFill>
                  <a:srgbClr val="002060"/>
                </a:solidFill>
                <a:latin typeface="Arial Narrow" panose="020B0606020202030204" pitchFamily="34" charset="0"/>
                <a:ea typeface="+mj-ea"/>
                <a:cs typeface="+mj-cs"/>
              </a:rPr>
              <a:t>удивление,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pc="-50" dirty="0" smtClean="0">
                <a:solidFill>
                  <a:srgbClr val="002060"/>
                </a:solidFill>
                <a:latin typeface="Arial Narrow" panose="020B0606020202030204" pitchFamily="34" charset="0"/>
                <a:ea typeface="+mj-ea"/>
                <a:cs typeface="+mj-cs"/>
              </a:rPr>
              <a:t>умелое </a:t>
            </a:r>
            <a:r>
              <a:rPr lang="ru-RU" spc="-50" dirty="0">
                <a:solidFill>
                  <a:srgbClr val="002060"/>
                </a:solidFill>
                <a:latin typeface="Arial Narrow" panose="020B0606020202030204" pitchFamily="34" charset="0"/>
                <a:ea typeface="+mj-ea"/>
                <a:cs typeface="+mj-cs"/>
              </a:rPr>
              <a:t>применение </a:t>
            </a:r>
            <a:r>
              <a:rPr lang="ru-RU" spc="-50" dirty="0" smtClean="0">
                <a:solidFill>
                  <a:srgbClr val="002060"/>
                </a:solidFill>
                <a:latin typeface="Arial Narrow" panose="020B0606020202030204" pitchFamily="34" charset="0"/>
                <a:ea typeface="+mj-ea"/>
                <a:cs typeface="+mj-cs"/>
              </a:rPr>
              <a:t>поощрения </a:t>
            </a:r>
            <a:r>
              <a:rPr lang="ru-RU" spc="-50" dirty="0">
                <a:solidFill>
                  <a:srgbClr val="002060"/>
                </a:solidFill>
                <a:latin typeface="Arial Narrow" panose="020B0606020202030204" pitchFamily="34" charset="0"/>
                <a:ea typeface="+mj-ea"/>
                <a:cs typeface="+mj-cs"/>
              </a:rPr>
              <a:t>и порицания, а </a:t>
            </a:r>
            <a:r>
              <a:rPr lang="ru-RU" spc="-50" dirty="0" smtClean="0">
                <a:solidFill>
                  <a:srgbClr val="002060"/>
                </a:solidFill>
                <a:latin typeface="Arial Narrow" panose="020B0606020202030204" pitchFamily="34" charset="0"/>
                <a:ea typeface="+mj-ea"/>
                <a:cs typeface="+mj-cs"/>
              </a:rPr>
              <a:t>также </a:t>
            </a:r>
            <a:r>
              <a:rPr lang="ru-RU" spc="-50" dirty="0">
                <a:solidFill>
                  <a:srgbClr val="002060"/>
                </a:solidFill>
                <a:latin typeface="Arial Narrow" panose="020B0606020202030204" pitchFamily="34" charset="0"/>
                <a:ea typeface="+mj-ea"/>
                <a:cs typeface="+mj-cs"/>
              </a:rPr>
              <a:t>личный пример  </a:t>
            </a:r>
            <a:r>
              <a:rPr lang="ru-RU" spc="-50" dirty="0" smtClean="0">
                <a:solidFill>
                  <a:srgbClr val="002060"/>
                </a:solidFill>
                <a:latin typeface="Arial Narrow" panose="020B0606020202030204" pitchFamily="34" charset="0"/>
                <a:ea typeface="+mj-ea"/>
                <a:cs typeface="+mj-cs"/>
              </a:rPr>
              <a:t>педагога</a:t>
            </a:r>
            <a:r>
              <a:rPr lang="ru-RU" spc="-50" dirty="0">
                <a:solidFill>
                  <a:srgbClr val="002060"/>
                </a:solidFill>
                <a:latin typeface="Arial Narrow" panose="020B0606020202030204" pitchFamily="34" charset="0"/>
                <a:ea typeface="+mj-ea"/>
                <a:cs typeface="+mj-cs"/>
              </a:rPr>
              <a:t>,</a:t>
            </a:r>
            <a:endParaRPr lang="ru-RU" spc="-50" dirty="0" smtClean="0">
              <a:solidFill>
                <a:srgbClr val="002060"/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pc="-50" dirty="0" smtClean="0">
                <a:solidFill>
                  <a:srgbClr val="002060"/>
                </a:solidFill>
                <a:latin typeface="Arial Narrow" panose="020B0606020202030204" pitchFamily="34" charset="0"/>
                <a:ea typeface="+mj-ea"/>
                <a:cs typeface="+mj-cs"/>
              </a:rPr>
              <a:t>игры</a:t>
            </a:r>
            <a:r>
              <a:rPr lang="ru-RU" spc="-50" dirty="0">
                <a:solidFill>
                  <a:srgbClr val="002060"/>
                </a:solidFill>
                <a:latin typeface="Arial Narrow" panose="020B0606020202030204" pitchFamily="34" charset="0"/>
                <a:ea typeface="+mj-ea"/>
                <a:cs typeface="+mj-cs"/>
              </a:rPr>
              <a:t>, соревнования, эстафеты, ситуации спора и </a:t>
            </a:r>
            <a:r>
              <a:rPr lang="ru-RU" spc="-50" dirty="0" smtClean="0">
                <a:solidFill>
                  <a:srgbClr val="002060"/>
                </a:solidFill>
                <a:latin typeface="Arial Narrow" panose="020B0606020202030204" pitchFamily="34" charset="0"/>
                <a:ea typeface="+mj-ea"/>
                <a:cs typeface="+mj-cs"/>
              </a:rPr>
              <a:t>дискуссии, успеха,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pc="-50" dirty="0" smtClean="0">
                <a:solidFill>
                  <a:srgbClr val="002060"/>
                </a:solidFill>
                <a:latin typeface="Arial Narrow" panose="020B0606020202030204" pitchFamily="34" charset="0"/>
                <a:ea typeface="+mj-ea"/>
                <a:cs typeface="+mj-cs"/>
              </a:rPr>
              <a:t>разъяснение </a:t>
            </a:r>
            <a:r>
              <a:rPr lang="ru-RU" spc="-50" dirty="0">
                <a:solidFill>
                  <a:srgbClr val="002060"/>
                </a:solidFill>
                <a:latin typeface="Arial Narrow" panose="020B0606020202030204" pitchFamily="34" charset="0"/>
                <a:ea typeface="+mj-ea"/>
                <a:cs typeface="+mj-cs"/>
              </a:rPr>
              <a:t>значимости  </a:t>
            </a:r>
            <a:r>
              <a:rPr lang="ru-RU" spc="-50" dirty="0" smtClean="0">
                <a:solidFill>
                  <a:srgbClr val="002060"/>
                </a:solidFill>
                <a:latin typeface="Arial Narrow" panose="020B0606020202030204" pitchFamily="34" charset="0"/>
                <a:ea typeface="+mj-ea"/>
                <a:cs typeface="+mj-cs"/>
              </a:rPr>
              <a:t>занятий спортом /вида спорта,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pc="-50" dirty="0" smtClean="0">
                <a:solidFill>
                  <a:srgbClr val="002060"/>
                </a:solidFill>
                <a:latin typeface="Arial Narrow" panose="020B0606020202030204" pitchFamily="34" charset="0"/>
                <a:ea typeface="+mj-ea"/>
                <a:cs typeface="+mj-cs"/>
              </a:rPr>
              <a:t>необходимость </a:t>
            </a:r>
            <a:r>
              <a:rPr lang="ru-RU" spc="-50" dirty="0">
                <a:solidFill>
                  <a:srgbClr val="002060"/>
                </a:solidFill>
                <a:latin typeface="Arial Narrow" panose="020B0606020202030204" pitchFamily="34" charset="0"/>
                <a:ea typeface="+mj-ea"/>
                <a:cs typeface="+mj-cs"/>
              </a:rPr>
              <a:t>использования полученных знаний и умений в будущей </a:t>
            </a:r>
            <a:r>
              <a:rPr lang="ru-RU" spc="-50" dirty="0" smtClean="0">
                <a:solidFill>
                  <a:srgbClr val="002060"/>
                </a:solidFill>
                <a:latin typeface="Arial Narrow" panose="020B0606020202030204" pitchFamily="34" charset="0"/>
                <a:ea typeface="+mj-ea"/>
                <a:cs typeface="+mj-cs"/>
              </a:rPr>
              <a:t>жизни.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23075"/>
            <a:ext cx="12074486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91440" indent="-91440" algn="ctr" fontAlgn="base"/>
            <a:r>
              <a:rPr lang="ru-RU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ru-RU" sz="2000" b="1" cap="all" dirty="0">
                <a:solidFill>
                  <a:srgbClr val="002060"/>
                </a:solidFill>
                <a:latin typeface="Arial Narrow" panose="020B0606020202030204" pitchFamily="34" charset="0"/>
              </a:rPr>
              <a:t>Практические рекомендации по формированию </a:t>
            </a:r>
            <a:r>
              <a:rPr lang="ru-RU" sz="2000" b="1" cap="all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мотивации </a:t>
            </a:r>
            <a:r>
              <a:rPr lang="ru-RU" sz="2000" b="1" cap="all" dirty="0">
                <a:solidFill>
                  <a:srgbClr val="002060"/>
                </a:solidFill>
                <a:latin typeface="Arial Narrow" panose="020B0606020202030204" pitchFamily="34" charset="0"/>
              </a:rPr>
              <a:t>к занятиям физической </a:t>
            </a:r>
            <a:r>
              <a:rPr lang="ru-RU" sz="2000" b="1" cap="all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культурой </a:t>
            </a:r>
          </a:p>
          <a:p>
            <a:pPr marL="91440" indent="-91440" algn="ctr" fontAlgn="base"/>
            <a:r>
              <a:rPr lang="ru-RU" sz="2000" b="1" cap="all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и спортом</a:t>
            </a:r>
            <a:endParaRPr lang="ru-RU" sz="2000" b="1" cap="all" dirty="0">
              <a:solidFill>
                <a:srgbClr val="00206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698192" y="2326729"/>
            <a:ext cx="5376295" cy="39512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 fontAlgn="base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реализация интересов обучающихся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в сфере физической культуры и средств оздоровления </a:t>
            </a: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человека,</a:t>
            </a:r>
          </a:p>
          <a:p>
            <a:pPr marL="285750" indent="-285750" algn="just" fontAlgn="base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п</a:t>
            </a: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отребность обучающихся в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занятиях физической культурой и </a:t>
            </a: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спортом,</a:t>
            </a:r>
          </a:p>
          <a:p>
            <a:pPr marL="285750" indent="-285750" algn="just" fontAlgn="base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определение способностей и задатков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у </a:t>
            </a: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обучающихся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в области физической </a:t>
            </a: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культуры и спорта,</a:t>
            </a:r>
          </a:p>
          <a:p>
            <a:pPr marL="285750" indent="-285750" algn="just" fontAlgn="base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культивирование здорового образа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жизни у </a:t>
            </a: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обучающихся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и </a:t>
            </a: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родителей,</a:t>
            </a:r>
          </a:p>
          <a:p>
            <a:pPr marL="285750" indent="-285750" algn="just" fontAlgn="base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заинтересованное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отношение к укреплению своего здоровья, </a:t>
            </a: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овладение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теоретическими знаниями и практическими навыками по повышению </a:t>
            </a: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физической подготовленности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обучающегося.</a:t>
            </a:r>
            <a:endParaRPr lang="ru-RU" dirty="0">
              <a:solidFill>
                <a:srgbClr val="00206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69859" y="1174902"/>
            <a:ext cx="4632960" cy="91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ФОРМИРУЮТ  МОТИВАЦИЮ</a:t>
            </a:r>
            <a:endParaRPr lang="ru-RU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176" y="2502278"/>
            <a:ext cx="1953016" cy="270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8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12191999" cy="971303"/>
          </a:xfr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ТРУДОВАЯ ФУНКЦИЯ </a:t>
            </a:r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«</a:t>
            </a:r>
            <a:r>
              <a:rPr lang="ru-RU" sz="2000" b="1" cap="all" dirty="0">
                <a:solidFill>
                  <a:srgbClr val="C00000"/>
                </a:solidFill>
                <a:latin typeface="Arial Narrow" panose="020B0606020202030204" pitchFamily="34" charset="0"/>
              </a:rPr>
              <a:t>Организация</a:t>
            </a:r>
            <a:r>
              <a:rPr lang="ru-RU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cap="all" dirty="0">
                <a:solidFill>
                  <a:srgbClr val="C00000"/>
                </a:solidFill>
                <a:latin typeface="Arial Narrow" panose="020B0606020202030204" pitchFamily="34" charset="0"/>
              </a:rPr>
              <a:t>досуговой деятельности обучающихся в процессе реализации дополнительной общеобразовательной </a:t>
            </a:r>
            <a:r>
              <a:rPr lang="ru-RU" sz="2000" b="1" cap="all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программЫ</a:t>
            </a:r>
            <a:r>
              <a:rPr lang="ru-RU" sz="1400" b="1" cap="all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»</a:t>
            </a:r>
            <a:r>
              <a:rPr lang="ru-RU" sz="1400" i="1" cap="all" dirty="0">
                <a:solidFill>
                  <a:srgbClr val="333333"/>
                </a:solidFill>
                <a:latin typeface="Arial Narrow" panose="020B0606020202030204" pitchFamily="34" charset="0"/>
              </a:rPr>
              <a:t/>
            </a:r>
            <a:br>
              <a:rPr lang="ru-RU" sz="1400" i="1" cap="all" dirty="0">
                <a:solidFill>
                  <a:srgbClr val="333333"/>
                </a:solidFill>
                <a:latin typeface="Arial Narrow" panose="020B0606020202030204" pitchFamily="34" charset="0"/>
              </a:rPr>
            </a:b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ru-RU" sz="2200" b="1" cap="all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ТрудовОе</a:t>
            </a:r>
            <a:r>
              <a:rPr lang="ru-RU" sz="2200" b="1" cap="all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действие  </a:t>
            </a:r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«</a:t>
            </a:r>
            <a:r>
              <a:rPr lang="ru-RU" sz="2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ПЛАНИРОВАНИЕ</a:t>
            </a:r>
            <a:r>
              <a:rPr lang="ru-RU" sz="2200" b="1" dirty="0">
                <a:solidFill>
                  <a:srgbClr val="C00000"/>
                </a:solidFill>
                <a:latin typeface="Arial Narrow" panose="020B0606020202030204" pitchFamily="34" charset="0"/>
              </a:rPr>
              <a:t>, ОРГАНИЗАЦИЯ  И  ПРОВЕДЕНИЕ  ДОСУГОВОЙ ДЕЯТЕЛЬНОСТИ» </a:t>
            </a:r>
            <a:r>
              <a:rPr lang="ru-RU" sz="2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/>
            </a:r>
            <a:br>
              <a:rPr lang="ru-RU" sz="2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( </a:t>
            </a:r>
            <a:r>
              <a:rPr lang="ru-RU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с точки зрения охраны труда и техники безопасности</a:t>
            </a:r>
            <a:r>
              <a:rPr lang="ru-RU" sz="20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)</a:t>
            </a:r>
            <a:endParaRPr lang="ru-RU" sz="2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816745"/>
            <a:ext cx="12192000" cy="60412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000" b="1" i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174105" y="1352003"/>
            <a:ext cx="5246703" cy="1718286"/>
          </a:xfrm>
          <a:prstGeom prst="wedgeRoundRectCallout">
            <a:avLst>
              <a:gd name="adj1" fmla="val 85060"/>
              <a:gd name="adj2" fmla="val -21681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</a:pPr>
            <a:r>
              <a:rPr lang="ru-RU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ru-RU" sz="16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Досуг</a:t>
            </a: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 — это совокупность различных видов занятий, деятельности, осуществляемой в свободное время, в результате которой происходит развитие личностных качеств человека, удовлетворяются духовные, физические и другие социально значимые потребности личности.</a:t>
            </a:r>
            <a:endParaRPr lang="ru-RU" sz="1600" b="1" dirty="0">
              <a:solidFill>
                <a:srgbClr val="00206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7" name="Овальная выноска 6"/>
          <p:cNvSpPr/>
          <p:nvPr/>
        </p:nvSpPr>
        <p:spPr>
          <a:xfrm>
            <a:off x="8210377" y="1215373"/>
            <a:ext cx="3568825" cy="1520063"/>
          </a:xfrm>
          <a:prstGeom prst="wedgeEllipseCallout">
            <a:avLst>
              <a:gd name="adj1" fmla="val -19587"/>
              <a:gd name="adj2" fmla="val 60422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Спортивные соревнования: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в</a:t>
            </a:r>
            <a:r>
              <a:rPr lang="ru-RU" sz="16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нутригрупповые,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в</a:t>
            </a:r>
            <a:r>
              <a:rPr lang="ru-RU" sz="16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нутренние,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в</a:t>
            </a:r>
            <a:r>
              <a:rPr lang="ru-RU" sz="16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нешние  (выездные)</a:t>
            </a:r>
          </a:p>
          <a:p>
            <a:endParaRPr lang="ru-RU" sz="14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Овальная выноска 7"/>
          <p:cNvSpPr/>
          <p:nvPr/>
        </p:nvSpPr>
        <p:spPr>
          <a:xfrm>
            <a:off x="5594912" y="2184807"/>
            <a:ext cx="2441361" cy="719091"/>
          </a:xfrm>
          <a:prstGeom prst="wedgeEllipseCallout">
            <a:avLst>
              <a:gd name="adj1" fmla="val 43581"/>
              <a:gd name="adj2" fmla="val 50855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Фестивали,</a:t>
            </a:r>
          </a:p>
          <a:p>
            <a:pPr algn="ctr"/>
            <a:r>
              <a:rPr lang="ru-RU" sz="16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т</a:t>
            </a:r>
            <a:r>
              <a:rPr lang="ru-RU" sz="16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урниры,</a:t>
            </a:r>
            <a:endParaRPr lang="ru-RU" sz="1600" b="1" i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Овальная выноска 8"/>
          <p:cNvSpPr/>
          <p:nvPr/>
        </p:nvSpPr>
        <p:spPr>
          <a:xfrm>
            <a:off x="9044364" y="3057254"/>
            <a:ext cx="2441361" cy="1012054"/>
          </a:xfrm>
          <a:prstGeom prst="wedgeEllipseCallout">
            <a:avLst>
              <a:gd name="adj1" fmla="val -66225"/>
              <a:gd name="adj2" fmla="val -44302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Матчевые встречи</a:t>
            </a:r>
          </a:p>
          <a:p>
            <a:pPr algn="ctr"/>
            <a:r>
              <a:rPr lang="ru-RU" sz="14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п</a:t>
            </a:r>
            <a:r>
              <a:rPr lang="ru-RU" sz="14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о видам спорта</a:t>
            </a:r>
            <a:endParaRPr lang="ru-RU" sz="1400" b="1" i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Овальная выноска 11"/>
          <p:cNvSpPr/>
          <p:nvPr/>
        </p:nvSpPr>
        <p:spPr>
          <a:xfrm>
            <a:off x="5444409" y="3008785"/>
            <a:ext cx="2410618" cy="1441901"/>
          </a:xfrm>
          <a:prstGeom prst="wedgeEllipseCallout">
            <a:avLst>
              <a:gd name="adj1" fmla="val 52604"/>
              <a:gd name="adj2" fmla="val -32838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5,0% травм </a:t>
            </a:r>
            <a:r>
              <a:rPr lang="ru-RU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получено  на занятиях ДОП</a:t>
            </a:r>
            <a:endParaRPr lang="ru-RU" b="1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Овальная выноска 12"/>
          <p:cNvSpPr/>
          <p:nvPr/>
        </p:nvSpPr>
        <p:spPr>
          <a:xfrm>
            <a:off x="5030598" y="4713921"/>
            <a:ext cx="2361108" cy="1979972"/>
          </a:xfrm>
          <a:prstGeom prst="wedgeEllipseCallout">
            <a:avLst>
              <a:gd name="adj1" fmla="val 21524"/>
              <a:gd name="adj2" fmla="val -5485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1,4% травм </a:t>
            </a:r>
            <a:r>
              <a:rPr lang="ru-RU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получено на спортивных соревнованиях</a:t>
            </a:r>
            <a:endParaRPr lang="ru-RU" b="1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2582" y="3750035"/>
            <a:ext cx="1988006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Внутригрупповые,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в</a:t>
            </a: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нутренние мероприятия</a:t>
            </a:r>
            <a:endParaRPr lang="ru-RU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34517" y="3868071"/>
            <a:ext cx="207915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Внешние (выездные) мероприятия </a:t>
            </a:r>
            <a:endParaRPr lang="ru-RU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6524" y="3324679"/>
            <a:ext cx="4751032" cy="2784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Роль педагога в досуговой деятельности</a:t>
            </a:r>
            <a:endParaRPr lang="ru-RU" b="1" i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5232" y="4846773"/>
            <a:ext cx="2313323" cy="19091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Организатор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Представитель команды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Судья или член жюри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945527" y="5026541"/>
            <a:ext cx="1865346" cy="17373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Представитель команды</a:t>
            </a:r>
            <a:endParaRPr lang="ru-RU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706" y="3926316"/>
            <a:ext cx="4558516" cy="3106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1965434" y="989091"/>
            <a:ext cx="8713076" cy="321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 i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В </a:t>
            </a:r>
            <a:r>
              <a:rPr lang="ru-RU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научной литературе понятие «досуг» определяется следующим образом</a:t>
            </a:r>
          </a:p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32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9707" y="0"/>
            <a:ext cx="6502334" cy="9144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indent="-91440" algn="ctr"/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Алгоритм действий</a:t>
            </a:r>
          </a:p>
          <a:p>
            <a:pPr indent="-91440" algn="ctr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организатора </a:t>
            </a:r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физкультурно-спортивного </a:t>
            </a: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мероприятия  </a:t>
            </a:r>
          </a:p>
          <a:p>
            <a:pPr indent="-91440" algn="ctr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 </a:t>
            </a:r>
            <a:r>
              <a:rPr lang="ru-RU" b="1" dirty="0" smtClean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( с </a:t>
            </a:r>
            <a:r>
              <a:rPr lang="ru-RU" b="1" dirty="0" smtClean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позиций охраны труда и техники безопасности) </a:t>
            </a:r>
            <a:endParaRPr lang="ru-RU" b="1" dirty="0">
              <a:solidFill>
                <a:srgbClr val="00206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78320" y="133773"/>
            <a:ext cx="4917440" cy="26416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Включение  мероприятия в план работы </a:t>
            </a:r>
            <a:endParaRPr lang="ru-RU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78320" y="570653"/>
            <a:ext cx="4917440" cy="2844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Разработка положения о мероприятии</a:t>
            </a:r>
            <a:endParaRPr lang="ru-RU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78320" y="1083775"/>
            <a:ext cx="4998720" cy="3251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Утверждение положения о мероприятии </a:t>
            </a:r>
            <a:endParaRPr lang="ru-RU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78320" y="1608130"/>
            <a:ext cx="4998720" cy="3352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Оформление приказа о проведении мероприятия</a:t>
            </a:r>
            <a:endParaRPr lang="ru-RU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90640" y="2167384"/>
            <a:ext cx="5750560" cy="5892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Подготовка помещения для проведения мероприятия (составление акта-приемки помещения)</a:t>
            </a:r>
            <a:endParaRPr lang="ru-RU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61760" y="2980638"/>
            <a:ext cx="5679440" cy="8229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Инструктаж главного судьи мероприятия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Инструктаж судей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Инструктаж представителей команд</a:t>
            </a:r>
            <a:r>
              <a:rPr lang="ru-RU" dirty="0" smtClean="0"/>
              <a:t>,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431280" y="4062887"/>
            <a:ext cx="5669280" cy="1168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Подготовка спортивного инвентаря и оборудования                   (проверка исправности)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Подготовка места для медицинского работника,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Наличие медицинской аптечки</a:t>
            </a:r>
            <a:endParaRPr lang="ru-RU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299200" y="5590937"/>
            <a:ext cx="5801360" cy="11006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Расстановка спортивного инвентаря по дистанции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Обеспечение начала и завершения мероприятия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Инструктаж родителей (если они присутствуют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как зрители</a:t>
            </a:r>
            <a:r>
              <a:rPr lang="ru-RU" dirty="0" smtClean="0">
                <a:solidFill>
                  <a:srgbClr val="002060"/>
                </a:solidFill>
              </a:rPr>
              <a:t>)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82600" y="3720542"/>
            <a:ext cx="390144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Наличие  заявки от  каждой команды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с  медицинским допуском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82600" y="4792134"/>
            <a:ext cx="368808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Подготовка места для переодевания команд и размещение в помещении</a:t>
            </a:r>
            <a:endParaRPr lang="ru-RU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Объект 14"/>
          <p:cNvSpPr>
            <a:spLocks noGrp="1"/>
          </p:cNvSpPr>
          <p:nvPr>
            <p:ph idx="1"/>
          </p:nvPr>
        </p:nvSpPr>
        <p:spPr>
          <a:xfrm>
            <a:off x="233680" y="5902860"/>
            <a:ext cx="4399280" cy="9318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Проверка  наличия спортивной формы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у участников мероприятия</a:t>
            </a:r>
            <a:endParaRPr lang="ru-RU" sz="18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34908" y="2596168"/>
            <a:ext cx="58166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Информирование службы безопасности ОО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 предстоящем мероприятии в соответствие с приказом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 проведении мероприятия</a:t>
            </a:r>
            <a:endParaRPr lang="ru-RU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3680" y="1071592"/>
            <a:ext cx="6334388" cy="1549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/>
            <a:r>
              <a:rPr lang="ru-RU" sz="1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Письмо  Министерства образования и науки РФ </a:t>
            </a:r>
            <a:r>
              <a:rPr lang="ru-RU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от 18.10.2013 </a:t>
            </a:r>
            <a:r>
              <a:rPr lang="ru-RU" sz="1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г. </a:t>
            </a:r>
            <a:r>
              <a:rPr lang="ru-RU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№</a:t>
            </a:r>
            <a:r>
              <a:rPr lang="ru-RU" sz="1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ВК-710/09 </a:t>
            </a:r>
            <a:r>
              <a:rPr lang="ru-RU" sz="1600" b="1" dirty="0" smtClean="0">
                <a:solidFill>
                  <a:srgbClr val="005EA5"/>
                </a:solidFill>
                <a:latin typeface="Arial Narrow" panose="020B0606020202030204" pitchFamily="34" charset="0"/>
              </a:rPr>
              <a:t>«О </a:t>
            </a:r>
            <a:r>
              <a:rPr lang="ru-RU" sz="1600" b="1" dirty="0">
                <a:solidFill>
                  <a:srgbClr val="005EA5"/>
                </a:solidFill>
                <a:latin typeface="Arial Narrow" panose="020B0606020202030204" pitchFamily="34" charset="0"/>
              </a:rPr>
              <a:t>Рекомендациях по безопасности эксплуатации физкультурно-спортивных сооружений общеобразовательных организаций, спортивного оборудования и инвентаря при организации и проведении физкультурно-оздоровительных и спортивно-массовых мероприятий </a:t>
            </a:r>
            <a:r>
              <a:rPr lang="ru-RU" sz="1600" b="1" dirty="0" smtClean="0">
                <a:solidFill>
                  <a:srgbClr val="005EA5"/>
                </a:solidFill>
                <a:latin typeface="Arial Narrow" panose="020B0606020202030204" pitchFamily="34" charset="0"/>
              </a:rPr>
              <a:t>с обучающимися»</a:t>
            </a:r>
            <a:endParaRPr lang="ru-RU" sz="1600" dirty="0"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15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21020"/>
            <a:ext cx="12192000" cy="830318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ТРУДОВАЯ ФУНКЦИЯ </a:t>
            </a:r>
            <a:r>
              <a:rPr lang="ru-RU" sz="2000" b="1" cap="all" dirty="0">
                <a:solidFill>
                  <a:srgbClr val="C00000"/>
                </a:solidFill>
                <a:latin typeface="Arial Narrow" panose="020B0606020202030204" pitchFamily="34" charset="0"/>
              </a:rPr>
              <a:t>«Обеспечение взаимодействия с родителями (законными представителями) обучающихся</a:t>
            </a:r>
            <a:r>
              <a:rPr lang="ru-RU" sz="2000" b="1" cap="all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…». </a:t>
            </a:r>
            <a:r>
              <a:rPr lang="ru-RU" sz="2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Трудовое действие </a:t>
            </a:r>
            <a:r>
              <a:rPr lang="ru-RU" sz="20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«Планирование </a:t>
            </a:r>
            <a:r>
              <a:rPr lang="ru-RU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взаимодействия с родителями (законными представителями) обучающихся»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221" y="835422"/>
            <a:ext cx="12073779" cy="6138187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Ошибка № 1 </a:t>
            </a:r>
            <a:r>
              <a:rPr lang="ru-RU" sz="18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Педагог (тренер) работает изолированно, не поддерживает отношений с родителями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Причины:  </a:t>
            </a:r>
            <a:r>
              <a:rPr lang="ru-RU" sz="18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- педагог (тренер) считает, что родители являются инициаторами конфликтов,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                - родители считают, что у педагога (тренера) </a:t>
            </a:r>
            <a:r>
              <a:rPr lang="ru-RU" sz="18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не </a:t>
            </a:r>
            <a:r>
              <a:rPr lang="ru-RU" sz="18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сформированы </a:t>
            </a:r>
            <a:r>
              <a:rPr lang="ru-RU" sz="18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навыки </a:t>
            </a:r>
            <a:r>
              <a:rPr lang="ru-RU" sz="18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коммуникации.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ru-RU" sz="18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В </a:t>
            </a:r>
            <a:r>
              <a:rPr lang="ru-RU" sz="18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классификации испанского </a:t>
            </a:r>
            <a:r>
              <a:rPr lang="ru-RU" sz="18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национального тренера Хосе Луиса </a:t>
            </a:r>
            <a:r>
              <a:rPr lang="ru-RU" sz="1800" b="1" i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Ромеро</a:t>
            </a:r>
            <a:r>
              <a:rPr lang="ru-RU" sz="18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 (2004), выделены следующие типы родителей спортсменов:</a:t>
            </a:r>
            <a:r>
              <a:rPr lang="ru-RU" sz="1800" dirty="0">
                <a:solidFill>
                  <a:srgbClr val="FFFFFF"/>
                </a:solidFill>
                <a:latin typeface="Arial Narrow" panose="020B0606020202030204" pitchFamily="34" charset="0"/>
              </a:rPr>
              <a:t/>
            </a:r>
            <a:br>
              <a:rPr lang="ru-RU" sz="1800" dirty="0">
                <a:solidFill>
                  <a:srgbClr val="FFFFFF"/>
                </a:solidFill>
                <a:latin typeface="Arial Narrow" panose="020B0606020202030204" pitchFamily="34" charset="0"/>
              </a:rPr>
            </a:br>
            <a:r>
              <a:rPr lang="ru-RU" sz="16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• </a:t>
            </a:r>
            <a:r>
              <a:rPr lang="ru-RU" sz="16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Родители</a:t>
            </a:r>
            <a:r>
              <a:rPr lang="ru-RU" sz="16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, которые были </a:t>
            </a:r>
            <a:r>
              <a:rPr lang="ru-RU" sz="16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элитными спортсменами.</a:t>
            </a:r>
            <a:r>
              <a:rPr lang="ru-RU" sz="16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/>
            </a:r>
            <a:br>
              <a:rPr lang="ru-RU" sz="1600" b="1" i="1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ru-RU" sz="16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• Родители, которые не достигли целей элиты.</a:t>
            </a:r>
            <a:br>
              <a:rPr lang="ru-RU" sz="1600" b="1" i="1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ru-RU" sz="16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• Незаинтересованные родители.</a:t>
            </a:r>
            <a:br>
              <a:rPr lang="ru-RU" sz="1600" b="1" i="1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ru-RU" sz="16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• </a:t>
            </a:r>
            <a:r>
              <a:rPr lang="ru-RU" sz="16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Родители, заинтересованные </a:t>
            </a:r>
            <a:r>
              <a:rPr lang="ru-RU" sz="16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в занятиях физической культурой и спортом</a:t>
            </a:r>
            <a:br>
              <a:rPr lang="ru-RU" sz="1600" b="1" i="1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ru-RU" sz="16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• Родители – «тренеры».</a:t>
            </a:r>
            <a:br>
              <a:rPr lang="ru-RU" sz="1600" b="1" i="1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ru-RU" sz="16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• Фанатичные родители.</a:t>
            </a:r>
          </a:p>
          <a:p>
            <a:pPr marL="0">
              <a:spcBef>
                <a:spcPts val="0"/>
              </a:spcBef>
              <a:spcAft>
                <a:spcPts val="0"/>
              </a:spcAft>
            </a:pPr>
            <a:endParaRPr lang="ru-RU" sz="1800" b="1" i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1541" y="2029339"/>
            <a:ext cx="3894034" cy="20021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Для того, чтобы были хорошие отношения, </a:t>
            </a:r>
            <a:r>
              <a:rPr lang="ru-RU" sz="14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необходимы  следующие факторы:</a:t>
            </a:r>
            <a:r>
              <a:rPr lang="ru-RU" sz="14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/>
            </a:r>
            <a:br>
              <a:rPr lang="ru-RU" sz="1400" b="1" i="1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• </a:t>
            </a:r>
            <a:r>
              <a:rPr lang="ru-RU" sz="14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Взаимное </a:t>
            </a:r>
            <a:r>
              <a:rPr lang="ru-RU" sz="14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доверие.</a:t>
            </a:r>
            <a:r>
              <a:rPr lang="ru-RU" sz="14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/>
            </a:r>
            <a:br>
              <a:rPr lang="ru-RU" sz="1400" b="1" i="1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ru-RU" sz="14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• Повышение статуса </a:t>
            </a:r>
            <a:r>
              <a:rPr lang="ru-RU" sz="14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педагога, его </a:t>
            </a:r>
            <a:r>
              <a:rPr lang="ru-RU" sz="14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роли </a:t>
            </a:r>
            <a:r>
              <a:rPr lang="ru-RU" sz="14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.</a:t>
            </a:r>
            <a:r>
              <a:rPr lang="ru-RU" sz="14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/>
            </a:r>
            <a:br>
              <a:rPr lang="ru-RU" sz="1400" b="1" i="1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ru-RU" sz="14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• Сотрудничество с </a:t>
            </a:r>
            <a:r>
              <a:rPr lang="ru-RU" sz="14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семьей.</a:t>
            </a:r>
            <a:r>
              <a:rPr lang="ru-RU" sz="14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/>
            </a:r>
            <a:br>
              <a:rPr lang="ru-RU" sz="1400" b="1" i="1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ru-RU" sz="14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• Отсутствие критики с обеих </a:t>
            </a:r>
            <a:r>
              <a:rPr lang="ru-RU" sz="14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позиций.</a:t>
            </a:r>
            <a:r>
              <a:rPr lang="ru-RU" sz="14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/>
            </a:r>
            <a:br>
              <a:rPr lang="ru-RU" sz="1400" b="1" i="1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ru-RU" sz="14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• </a:t>
            </a:r>
            <a:r>
              <a:rPr lang="ru-RU" sz="14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Педагог –  «точка отсчета»,  он демонстрирует  модель </a:t>
            </a:r>
            <a:r>
              <a:rPr lang="ru-RU" sz="14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поведения не только для ребенка, но и для </a:t>
            </a:r>
            <a:r>
              <a:rPr lang="ru-RU" sz="14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родителей.</a:t>
            </a:r>
            <a:endParaRPr lang="ru-RU" sz="1400" b="1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8220" y="3743709"/>
            <a:ext cx="7144072" cy="12761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Прямая </a:t>
            </a:r>
            <a:r>
              <a:rPr lang="ru-RU" sz="14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связь</a:t>
            </a:r>
          </a:p>
          <a:p>
            <a:pPr algn="just"/>
            <a:r>
              <a:rPr lang="ru-RU" sz="14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Обсуждение проблем и перспектив развития, деятельности ребенка.</a:t>
            </a:r>
            <a:r>
              <a:rPr lang="ru-RU" sz="14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/>
            </a:r>
            <a:br>
              <a:rPr lang="ru-RU" sz="1400" b="1" i="1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ru-RU" sz="14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Косвенная связь</a:t>
            </a:r>
          </a:p>
          <a:p>
            <a:pPr algn="just"/>
            <a:r>
              <a:rPr lang="ru-RU" sz="14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Каналом связи и информации является ребенок.</a:t>
            </a:r>
            <a:r>
              <a:rPr lang="ru-RU" sz="14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ru-RU" sz="14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Необходимо научить ребенка  </a:t>
            </a:r>
            <a:r>
              <a:rPr lang="ru-RU" sz="14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брать на себя ответственность и </a:t>
            </a:r>
            <a:r>
              <a:rPr lang="ru-RU" sz="14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обязанность передавать достоверную информацию.</a:t>
            </a:r>
            <a:r>
              <a:rPr lang="ru-RU" sz="1200" dirty="0">
                <a:solidFill>
                  <a:srgbClr val="222222"/>
                </a:solidFill>
                <a:latin typeface="Arial" panose="020B0604020202020204" pitchFamily="34" charset="0"/>
              </a:rPr>
              <a:t/>
            </a:r>
            <a:br>
              <a:rPr lang="ru-RU" sz="1200" dirty="0">
                <a:solidFill>
                  <a:srgbClr val="222222"/>
                </a:solidFill>
                <a:latin typeface="Arial" panose="020B0604020202020204" pitchFamily="34" charset="0"/>
              </a:rPr>
            </a:br>
            <a:endParaRPr lang="ru-RU" sz="1200" dirty="0">
              <a:latin typeface="Arial Narrow" panose="020B0606020202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8220" y="5113177"/>
            <a:ext cx="5299969" cy="16515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i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endParaRPr lang="ru-RU" sz="1400" b="1" i="1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r>
              <a:rPr lang="ru-RU" sz="16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Инструменты общения и информационной поддержки: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п</a:t>
            </a:r>
            <a:r>
              <a:rPr lang="ru-RU" sz="16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ервая встреча в учебном году,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р</a:t>
            </a:r>
            <a:r>
              <a:rPr lang="ru-RU" sz="16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одительские собрания (2-3 собрания в учебном году),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с</a:t>
            </a:r>
            <a:r>
              <a:rPr lang="ru-RU" sz="16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рочное совещание с родителями,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п</a:t>
            </a:r>
            <a:r>
              <a:rPr lang="ru-RU" sz="16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ривлечение родителей для  решения организационных вопросов,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и</a:t>
            </a:r>
            <a:r>
              <a:rPr lang="ru-RU" sz="16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спользование социальных сетей</a:t>
            </a:r>
            <a:r>
              <a:rPr lang="ru-RU" sz="14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400" b="1" i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400" b="1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446317" y="4161454"/>
            <a:ext cx="4745684" cy="26965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28016" eaLnBrk="0" fontAlgn="base" hangingPunct="0"/>
            <a:endParaRPr lang="ru-RU" sz="1200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indent="128016" eaLnBrk="0" fontAlgn="base" hangingPunct="0"/>
            <a:r>
              <a:rPr lang="ru-RU" sz="14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ЧТО </a:t>
            </a:r>
            <a:r>
              <a:rPr lang="ru-RU" sz="14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НЕЛЬЗЯ ДЕЛАТЬ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4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Говорить </a:t>
            </a:r>
            <a:r>
              <a:rPr lang="ru-RU" sz="14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родителям, что их сын или дочь станет чемпионом, когда у ребёнка нет </a:t>
            </a:r>
            <a:r>
              <a:rPr lang="ru-RU" sz="14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потенциала.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4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 Делать победу основной целью</a:t>
            </a:r>
            <a:r>
              <a:rPr lang="ru-RU" sz="14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.</a:t>
            </a:r>
          </a:p>
          <a:p>
            <a:pPr marL="171450" indent="-171450" eaLnBrk="0" fontAlgn="base" hangingPunct="0">
              <a:buFont typeface="Wingdings" panose="05000000000000000000" pitchFamily="2" charset="2"/>
              <a:buChar char="ü"/>
            </a:pPr>
            <a:r>
              <a:rPr lang="ru-RU" sz="14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Входить в конфликты с родителями</a:t>
            </a:r>
            <a:r>
              <a:rPr lang="ru-RU" sz="14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.</a:t>
            </a:r>
          </a:p>
          <a:p>
            <a:pPr marL="171450" indent="-171450" eaLnBrk="0" fontAlgn="base" hangingPunct="0">
              <a:buFont typeface="Wingdings" panose="05000000000000000000" pitchFamily="2" charset="2"/>
              <a:buChar char="ü"/>
            </a:pPr>
            <a:r>
              <a:rPr lang="ru-RU" sz="14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Стараться взять на себя роль родителей.</a:t>
            </a:r>
          </a:p>
          <a:p>
            <a:pPr marL="171450" indent="-171450" eaLnBrk="0" fontAlgn="base" hangingPunct="0">
              <a:buFont typeface="Wingdings" panose="05000000000000000000" pitchFamily="2" charset="2"/>
              <a:buChar char="ü"/>
            </a:pPr>
            <a:r>
              <a:rPr lang="ru-RU" sz="14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ru-RU" sz="14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Думать</a:t>
            </a:r>
            <a:r>
              <a:rPr lang="ru-RU" sz="14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, что какой-то игрок сделает вас богатым и знаменитым.</a:t>
            </a:r>
          </a:p>
          <a:p>
            <a:pPr marL="171450" indent="-171450" eaLnBrk="0" fontAlgn="base" hangingPunct="0">
              <a:buFont typeface="Wingdings" panose="05000000000000000000" pitchFamily="2" charset="2"/>
              <a:buChar char="ü"/>
            </a:pPr>
            <a:r>
              <a:rPr lang="ru-RU" sz="14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ru-RU" sz="14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Думать, что поведение родителей изменится незамедлительно.</a:t>
            </a:r>
          </a:p>
          <a:p>
            <a:pPr marL="171450" indent="-171450" eaLnBrk="0" fontAlgn="base" hangingPunct="0">
              <a:buFont typeface="Wingdings" panose="05000000000000000000" pitchFamily="2" charset="2"/>
              <a:buChar char="ü"/>
            </a:pPr>
            <a:r>
              <a:rPr lang="ru-RU" sz="14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ru-RU" sz="14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Избегать общения с родителями.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4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ru-RU" sz="14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Забывать </a:t>
            </a:r>
            <a:r>
              <a:rPr lang="ru-RU" sz="14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о других учениках и концентрироваться на одном </a:t>
            </a:r>
            <a:r>
              <a:rPr lang="ru-RU" sz="14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ребенке </a:t>
            </a:r>
            <a:r>
              <a:rPr lang="ru-RU" sz="14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из-за влияния родителей</a:t>
            </a:r>
          </a:p>
          <a:p>
            <a:endParaRPr lang="ru-RU" sz="12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98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альтернативный процесс 4"/>
          <p:cNvSpPr/>
          <p:nvPr/>
        </p:nvSpPr>
        <p:spPr>
          <a:xfrm>
            <a:off x="0" y="27128"/>
            <a:ext cx="12191999" cy="612648"/>
          </a:xfrm>
          <a:prstGeom prst="flowChartAlternateProcess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+mj-ea"/>
                <a:cs typeface="+mj-cs"/>
              </a:rPr>
              <a:t>ТРУДОВАЯ ФУНКЦИЯ </a:t>
            </a:r>
            <a:r>
              <a:rPr lang="ru-RU" sz="20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+mj-ea"/>
                <a:cs typeface="+mj-cs"/>
              </a:rPr>
              <a:t>«</a:t>
            </a:r>
            <a:r>
              <a:rPr lang="ru-RU" sz="2000" b="1" cap="all" dirty="0" smtClean="0">
                <a:solidFill>
                  <a:srgbClr val="002060"/>
                </a:solidFill>
                <a:latin typeface="Arial Narrow" panose="020B0606020202030204" pitchFamily="34" charset="0"/>
                <a:ea typeface="+mj-ea"/>
                <a:cs typeface="+mj-cs"/>
              </a:rPr>
              <a:t>Педагогический </a:t>
            </a:r>
            <a:r>
              <a:rPr lang="ru-RU" sz="2000" b="1" cap="all" dirty="0">
                <a:solidFill>
                  <a:srgbClr val="002060"/>
                </a:solidFill>
                <a:latin typeface="Arial Narrow" panose="020B0606020202030204" pitchFamily="34" charset="0"/>
                <a:ea typeface="+mj-ea"/>
                <a:cs typeface="+mj-cs"/>
              </a:rPr>
              <a:t>контроль и оценка освоения </a:t>
            </a:r>
            <a:endParaRPr lang="ru-RU" sz="2000" b="1" cap="all" dirty="0" smtClean="0">
              <a:solidFill>
                <a:srgbClr val="002060"/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pPr algn="ctr"/>
            <a:r>
              <a:rPr lang="ru-RU" sz="2000" b="1" cap="all" dirty="0" smtClean="0">
                <a:solidFill>
                  <a:srgbClr val="002060"/>
                </a:solidFill>
                <a:latin typeface="Arial Narrow" panose="020B0606020202030204" pitchFamily="34" charset="0"/>
                <a:ea typeface="+mj-ea"/>
                <a:cs typeface="+mj-cs"/>
              </a:rPr>
              <a:t>дополнительной </a:t>
            </a:r>
            <a:r>
              <a:rPr lang="ru-RU" sz="2000" b="1" cap="all" dirty="0">
                <a:solidFill>
                  <a:srgbClr val="002060"/>
                </a:solidFill>
                <a:latin typeface="Arial Narrow" panose="020B0606020202030204" pitchFamily="34" charset="0"/>
                <a:ea typeface="+mj-ea"/>
                <a:cs typeface="+mj-cs"/>
              </a:rPr>
              <a:t>общеобразовательной </a:t>
            </a:r>
            <a:r>
              <a:rPr lang="ru-RU" sz="2000" b="1" cap="all" dirty="0" smtClean="0">
                <a:solidFill>
                  <a:srgbClr val="002060"/>
                </a:solidFill>
                <a:latin typeface="Arial Narrow" panose="020B0606020202030204" pitchFamily="34" charset="0"/>
                <a:ea typeface="+mj-ea"/>
                <a:cs typeface="+mj-cs"/>
              </a:rPr>
              <a:t>программы</a:t>
            </a:r>
            <a:r>
              <a:rPr lang="ru-RU" sz="20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+mj-ea"/>
                <a:cs typeface="+mj-cs"/>
              </a:rPr>
              <a:t>»</a:t>
            </a:r>
            <a:endParaRPr lang="ru-RU" sz="2000" dirty="0"/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623383" y="1178888"/>
            <a:ext cx="10905893" cy="666976"/>
          </a:xfrm>
          <a:prstGeom prst="flowChartAlternateProcess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Миссия педагогического контроля:</a:t>
            </a:r>
            <a:endParaRPr lang="ru-RU" sz="2000" dirty="0"/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оценка степени и уровня освоения обучающимися образовательной программы</a:t>
            </a:r>
            <a:endParaRPr lang="ru-RU" sz="2000" dirty="0">
              <a:effectLst/>
            </a:endParaRPr>
          </a:p>
        </p:txBody>
      </p:sp>
      <p:sp>
        <p:nvSpPr>
          <p:cNvPr id="3" name="Блок-схема: альтернативный процесс 2"/>
          <p:cNvSpPr/>
          <p:nvPr/>
        </p:nvSpPr>
        <p:spPr>
          <a:xfrm>
            <a:off x="100361" y="2606670"/>
            <a:ext cx="11951940" cy="2784203"/>
          </a:xfrm>
          <a:prstGeom prst="flowChartAlternateProcess">
            <a:avLst/>
          </a:prstGeom>
          <a:solidFill>
            <a:schemeClr val="bg2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КАК РЕАЛИЗУЕТСЯ МИССИЯ ПЕДАГОГИЧЕСКОГО КОНТРОЛЯ?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В ПРОЦЕССЕ ВЫПОЛНЕНИЯ ТРУДОВЫХ ДЕЙСТВИЙ: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к</a:t>
            </a:r>
            <a:r>
              <a:rPr lang="ru-RU" sz="2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онтроль и оценка освоения дополнительных общеобразовательных программ, в том числе в рамках установленных форм аттестации;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а</a:t>
            </a:r>
            <a:r>
              <a:rPr lang="ru-RU" sz="2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нализ и интерпретация результатов педагогического контроля и оценки;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о</a:t>
            </a:r>
            <a:r>
              <a:rPr lang="ru-RU" sz="2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ценка изменений в уровне подготовленности обучающихся в процессе освоения дополнительной общеобразовательной программы.</a:t>
            </a:r>
          </a:p>
          <a:p>
            <a:pPr marL="342900" indent="-342900" algn="just">
              <a:buFont typeface="Wingdings" pitchFamily="2" charset="2"/>
              <a:buChar char="ü"/>
            </a:pPr>
            <a:endParaRPr lang="ru-RU" sz="2000" b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endParaRPr lang="ru-RU" sz="2000" b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endParaRPr lang="ru-RU" sz="2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92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7682421"/>
              </p:ext>
            </p:extLst>
          </p:nvPr>
        </p:nvGraphicFramePr>
        <p:xfrm>
          <a:off x="3514492" y="810910"/>
          <a:ext cx="8610601" cy="211836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1652911"/>
                <a:gridCol w="2385492"/>
                <a:gridCol w="2419547"/>
                <a:gridCol w="2152651"/>
              </a:tblGrid>
              <a:tr h="231044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Входная</a:t>
                      </a:r>
                      <a:r>
                        <a:rPr lang="ru-RU" sz="1100" baseline="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 диагностика</a:t>
                      </a:r>
                      <a:endParaRPr lang="ru-RU" sz="1100" dirty="0" smtClean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Текущий</a:t>
                      </a:r>
                      <a:endParaRPr lang="ru-RU" sz="11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Промежуточный</a:t>
                      </a:r>
                      <a:endParaRPr lang="ru-RU" sz="11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Итоговый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1277619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Выявление начального уровня подготовки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Позволяет получать сведения о ходе процесса усвоения у каждого ученика, способствует определению пробелов в усвоении учебного материала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Оценка результатов обучения в конце полугодия или учебного года, в зависимости от сроков реализации ДОП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Оценка уровня достижений обучающихся по завершении освоения ДОП с целью определения изменения уровня развития детей, их творческих способностей; заключительная проверка знаний, умений, навыков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80543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Осень (сентябрь-октябрь)</a:t>
                      </a:r>
                      <a:endParaRPr lang="ru-RU" sz="1100" b="1" dirty="0">
                        <a:solidFill>
                          <a:srgbClr val="C0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Осень, зима, весна </a:t>
                      </a:r>
                      <a:endParaRPr lang="ru-RU" sz="1100" b="1" dirty="0">
                        <a:solidFill>
                          <a:srgbClr val="C0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Зима, весна (декабрь, май)</a:t>
                      </a:r>
                      <a:endParaRPr lang="ru-RU" sz="1100" b="1" dirty="0">
                        <a:solidFill>
                          <a:srgbClr val="C0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Весна (май)</a:t>
                      </a:r>
                      <a:endParaRPr lang="ru-RU" sz="1100" b="1" dirty="0">
                        <a:solidFill>
                          <a:srgbClr val="C0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00381" y="3751606"/>
            <a:ext cx="2788272" cy="7729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Теоретические основы:</a:t>
            </a:r>
          </a:p>
          <a:p>
            <a:pPr algn="ctr"/>
            <a:r>
              <a:rPr lang="ru-RU" sz="16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б</a:t>
            </a:r>
            <a:r>
              <a:rPr lang="ru-RU" sz="16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еседа, опрос, тестирование</a:t>
            </a:r>
            <a:endParaRPr lang="ru-RU" sz="1600" b="1" i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-55756"/>
            <a:ext cx="12192000" cy="6309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cap="all" spc="100" dirty="0" smtClean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Содержание контроля по </a:t>
            </a:r>
            <a:r>
              <a:rPr lang="ru-RU" sz="2000" b="1" cap="all" dirty="0" smtClean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программам </a:t>
            </a:r>
            <a:r>
              <a:rPr lang="ru-RU" sz="2000" b="1" cap="all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дополнительного образования </a:t>
            </a:r>
            <a:endParaRPr lang="ru-RU" sz="2000" b="1" cap="all" dirty="0" smtClean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ru-RU" sz="2000" b="1" cap="all" dirty="0" smtClean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физкультурно-спортивной </a:t>
            </a:r>
            <a:r>
              <a:rPr lang="ru-RU" sz="2000" b="1" cap="all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направленности </a:t>
            </a:r>
            <a:endParaRPr lang="ru-RU" sz="2000" b="1" cap="all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55884" y="3735614"/>
            <a:ext cx="4963148" cy="7188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endParaRPr lang="ru-RU" b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endParaRPr lang="ru-RU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endParaRPr lang="ru-RU" b="1" i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r>
              <a:rPr lang="ru-RU" sz="16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Практическая деятельность: </a:t>
            </a:r>
            <a:r>
              <a:rPr lang="ru-RU" sz="16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наблюдение, диагностика, мониторинг, тестирование</a:t>
            </a:r>
          </a:p>
          <a:p>
            <a:endParaRPr lang="ru-RU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algn="ctr"/>
            <a:endParaRPr lang="ru-RU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indent="-285750" algn="ctr">
              <a:buFontTx/>
              <a:buChar char="-"/>
            </a:pPr>
            <a:endParaRPr lang="ru-RU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algn="ctr"/>
            <a:endParaRPr lang="ru-RU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338116" y="3244605"/>
            <a:ext cx="3076305" cy="3419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Текущий контроль </a:t>
            </a:r>
            <a:endParaRPr lang="ru-RU" sz="16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Стрелка вправо с вырезом 12"/>
          <p:cNvSpPr/>
          <p:nvPr/>
        </p:nvSpPr>
        <p:spPr>
          <a:xfrm>
            <a:off x="3133024" y="854064"/>
            <a:ext cx="379142" cy="484632"/>
          </a:xfrm>
          <a:prstGeom prst="notch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14" name="Стрелка вправо с вырезом 13"/>
          <p:cNvSpPr/>
          <p:nvPr/>
        </p:nvSpPr>
        <p:spPr>
          <a:xfrm rot="5340000">
            <a:off x="1408419" y="2058737"/>
            <a:ext cx="379142" cy="484632"/>
          </a:xfrm>
          <a:prstGeom prst="notch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7200" y="4698708"/>
            <a:ext cx="7761832" cy="5699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Промежуточная аттестация,</a:t>
            </a:r>
          </a:p>
          <a:p>
            <a:pPr algn="ctr"/>
            <a:r>
              <a:rPr lang="ru-RU" sz="1600" b="1" i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и</a:t>
            </a:r>
            <a:r>
              <a:rPr lang="ru-RU" sz="1600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тоговая аттестация </a:t>
            </a:r>
            <a:endParaRPr lang="ru-RU" sz="16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366029" y="3125348"/>
            <a:ext cx="2608263" cy="4123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Средства контроля</a:t>
            </a:r>
            <a:endParaRPr lang="ru-RU" sz="2000" b="1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6438" y="6014411"/>
            <a:ext cx="2788272" cy="7784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Теоретические основы: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тестирование</a:t>
            </a:r>
            <a:endParaRPr lang="ru-RU" sz="2000" b="1" i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111013" y="5447034"/>
            <a:ext cx="5969971" cy="13590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Практическая деятельность:</a:t>
            </a: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итоговое занятие, зачет, </a:t>
            </a:r>
            <a:r>
              <a:rPr lang="ru-RU" b="1" dirty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экзамен, </a:t>
            </a:r>
            <a:r>
              <a:rPr lang="ru-RU" b="1" dirty="0" smtClean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тестирование, </a:t>
            </a:r>
            <a:r>
              <a:rPr lang="ru-RU" b="1" dirty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показательные выступления, просмотр, зачетный поход, сдача нормативов, открытое занятие, </a:t>
            </a:r>
            <a:r>
              <a:rPr lang="ru-RU" b="1" dirty="0" smtClean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мониторинг, участие в соревнованиях</a:t>
            </a:r>
            <a:endParaRPr lang="ru-RU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281303" y="3629755"/>
            <a:ext cx="2804052" cy="7045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i="1" dirty="0" smtClean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Контрольно-тестовые </a:t>
            </a:r>
            <a:r>
              <a:rPr lang="ru-RU" b="1" i="1" dirty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упражнения </a:t>
            </a:r>
            <a:endParaRPr lang="ru-RU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Стрелка вправо с вырезом 19"/>
          <p:cNvSpPr/>
          <p:nvPr/>
        </p:nvSpPr>
        <p:spPr>
          <a:xfrm rot="5340000">
            <a:off x="1444792" y="5344047"/>
            <a:ext cx="379142" cy="484632"/>
          </a:xfrm>
          <a:prstGeom prst="notch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21" name="Стрелка вправо с вырезом 20"/>
          <p:cNvSpPr/>
          <p:nvPr/>
        </p:nvSpPr>
        <p:spPr>
          <a:xfrm rot="5340000">
            <a:off x="7169891" y="5108143"/>
            <a:ext cx="379142" cy="484632"/>
          </a:xfrm>
          <a:prstGeom prst="notch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327287" y="4568918"/>
            <a:ext cx="2727181" cy="20995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Форма </a:t>
            </a:r>
            <a:r>
              <a:rPr lang="ru-RU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фиксации результатов: </a:t>
            </a:r>
            <a:r>
              <a:rPr lang="ru-RU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грамота, диплом, журнал, анкеты, тесты, оценочные таблицы или листы, протоколы, зачетные и разрядные книжки</a:t>
            </a:r>
            <a:r>
              <a:rPr lang="ru-RU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.</a:t>
            </a:r>
            <a:endParaRPr lang="ru-RU" b="1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Равнобедренный треугольник 9"/>
          <p:cNvSpPr/>
          <p:nvPr/>
        </p:nvSpPr>
        <p:spPr>
          <a:xfrm rot="5460000">
            <a:off x="8043089" y="3414752"/>
            <a:ext cx="1298834" cy="1152242"/>
          </a:xfrm>
          <a:custGeom>
            <a:avLst/>
            <a:gdLst>
              <a:gd name="connsiteX0" fmla="*/ 0 w 1296144"/>
              <a:gd name="connsiteY0" fmla="*/ 1080120 h 1080120"/>
              <a:gd name="connsiteX1" fmla="*/ 648072 w 1296144"/>
              <a:gd name="connsiteY1" fmla="*/ 0 h 1080120"/>
              <a:gd name="connsiteX2" fmla="*/ 1296144 w 1296144"/>
              <a:gd name="connsiteY2" fmla="*/ 1080120 h 1080120"/>
              <a:gd name="connsiteX3" fmla="*/ 0 w 1296144"/>
              <a:gd name="connsiteY3" fmla="*/ 1080120 h 1080120"/>
              <a:gd name="connsiteX0" fmla="*/ 0 w 1296144"/>
              <a:gd name="connsiteY0" fmla="*/ 1080120 h 1080120"/>
              <a:gd name="connsiteX1" fmla="*/ 648072 w 1296144"/>
              <a:gd name="connsiteY1" fmla="*/ 0 h 1080120"/>
              <a:gd name="connsiteX2" fmla="*/ 1296144 w 1296144"/>
              <a:gd name="connsiteY2" fmla="*/ 1080120 h 1080120"/>
              <a:gd name="connsiteX3" fmla="*/ 0 w 1296144"/>
              <a:gd name="connsiteY3" fmla="*/ 1080120 h 1080120"/>
              <a:gd name="connsiteX0" fmla="*/ 0 w 1296144"/>
              <a:gd name="connsiteY0" fmla="*/ 1080120 h 1123153"/>
              <a:gd name="connsiteX1" fmla="*/ 648072 w 1296144"/>
              <a:gd name="connsiteY1" fmla="*/ 0 h 1123153"/>
              <a:gd name="connsiteX2" fmla="*/ 1296144 w 1296144"/>
              <a:gd name="connsiteY2" fmla="*/ 1080120 h 1123153"/>
              <a:gd name="connsiteX3" fmla="*/ 0 w 1296144"/>
              <a:gd name="connsiteY3" fmla="*/ 1080120 h 1123153"/>
              <a:gd name="connsiteX0" fmla="*/ 0 w 1296144"/>
              <a:gd name="connsiteY0" fmla="*/ 1080120 h 1080120"/>
              <a:gd name="connsiteX1" fmla="*/ 648072 w 1296144"/>
              <a:gd name="connsiteY1" fmla="*/ 0 h 1080120"/>
              <a:gd name="connsiteX2" fmla="*/ 1296144 w 1296144"/>
              <a:gd name="connsiteY2" fmla="*/ 1080120 h 1080120"/>
              <a:gd name="connsiteX3" fmla="*/ 0 w 1296144"/>
              <a:gd name="connsiteY3" fmla="*/ 1080120 h 1080120"/>
              <a:gd name="connsiteX0" fmla="*/ 0 w 1426772"/>
              <a:gd name="connsiteY0" fmla="*/ 1080120 h 1249169"/>
              <a:gd name="connsiteX1" fmla="*/ 648072 w 1426772"/>
              <a:gd name="connsiteY1" fmla="*/ 0 h 1249169"/>
              <a:gd name="connsiteX2" fmla="*/ 1426772 w 1426772"/>
              <a:gd name="connsiteY2" fmla="*/ 1249169 h 1249169"/>
              <a:gd name="connsiteX3" fmla="*/ 0 w 1426772"/>
              <a:gd name="connsiteY3" fmla="*/ 1080120 h 124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6772" h="1249169">
                <a:moveTo>
                  <a:pt x="0" y="1080120"/>
                </a:moveTo>
                <a:lnTo>
                  <a:pt x="648072" y="0"/>
                </a:lnTo>
                <a:lnTo>
                  <a:pt x="1426772" y="1249169"/>
                </a:lnTo>
                <a:cubicBezTo>
                  <a:pt x="896138" y="568577"/>
                  <a:pt x="307796" y="799098"/>
                  <a:pt x="0" y="1080120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C000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46289" y="2586563"/>
            <a:ext cx="3076305" cy="3419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Входной контроль </a:t>
            </a:r>
            <a:endParaRPr lang="ru-RU" sz="16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Стрелка вправо с вырезом 25"/>
          <p:cNvSpPr/>
          <p:nvPr/>
        </p:nvSpPr>
        <p:spPr>
          <a:xfrm rot="5340000">
            <a:off x="7224850" y="3578538"/>
            <a:ext cx="379142" cy="484632"/>
          </a:xfrm>
          <a:prstGeom prst="notch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rgbClr val="C00000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76438" y="787495"/>
            <a:ext cx="3898403" cy="2840194"/>
            <a:chOff x="76438" y="787495"/>
            <a:chExt cx="3898403" cy="2840194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107328" y="787495"/>
              <a:ext cx="2981325" cy="5334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solidFill>
                    <a:srgbClr val="002060"/>
                  </a:solidFill>
                  <a:latin typeface="Arial Narrow" panose="020B0606020202030204" pitchFamily="34" charset="0"/>
                </a:rPr>
                <a:t>Виды контроля</a:t>
              </a:r>
              <a:endParaRPr lang="ru-RU" sz="2000" b="1" dirty="0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145428" y="1504801"/>
              <a:ext cx="2981325" cy="51623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solidFill>
                    <a:srgbClr val="002060"/>
                  </a:solidFill>
                  <a:latin typeface="Arial Narrow" panose="020B0606020202030204" pitchFamily="34" charset="0"/>
                </a:rPr>
                <a:t>Формы контроля</a:t>
              </a:r>
              <a:endParaRPr lang="ru-RU" sz="2000" b="1" dirty="0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76438" y="3072334"/>
              <a:ext cx="3898403" cy="55535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b="1" dirty="0" smtClean="0">
                <a:solidFill>
                  <a:srgbClr val="C00000"/>
                </a:solidFill>
                <a:latin typeface="Arial Narrow" panose="020B0606020202030204" pitchFamily="34" charset="0"/>
              </a:endParaRPr>
            </a:p>
            <a:p>
              <a:endParaRPr lang="ru-RU" b="1" dirty="0">
                <a:solidFill>
                  <a:srgbClr val="002060"/>
                </a:solidFill>
                <a:latin typeface="Arial Narrow" panose="020B0606020202030204" pitchFamily="34" charset="0"/>
              </a:endParaRPr>
            </a:p>
            <a:p>
              <a:endPara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endParaRPr>
            </a:p>
            <a:p>
              <a:endParaRPr lang="ru-RU" b="1" i="1" dirty="0" smtClean="0">
                <a:solidFill>
                  <a:srgbClr val="002060"/>
                </a:solidFill>
                <a:latin typeface="Arial Narrow" panose="020B0606020202030204" pitchFamily="34" charset="0"/>
              </a:endParaRPr>
            </a:p>
            <a:p>
              <a:r>
                <a:rPr lang="ru-RU" sz="1600" b="1" i="1" dirty="0" smtClean="0">
                  <a:solidFill>
                    <a:srgbClr val="002060"/>
                  </a:solidFill>
                  <a:latin typeface="Arial Narrow" panose="020B0606020202030204" pitchFamily="34" charset="0"/>
                </a:rPr>
                <a:t>Практическая деятельность: </a:t>
              </a:r>
              <a:r>
                <a:rPr lang="ru-RU" sz="1600" b="1" i="1" dirty="0" smtClean="0">
                  <a:solidFill>
                    <a:srgbClr val="C00000"/>
                  </a:solidFill>
                  <a:latin typeface="Arial Narrow" panose="020B0606020202030204" pitchFamily="34" charset="0"/>
                </a:rPr>
                <a:t>наблюдение, диагностика, мониторинг, тестирование</a:t>
              </a:r>
            </a:p>
            <a:p>
              <a:endParaRPr lang="ru-RU" b="1" dirty="0" smtClean="0">
                <a:solidFill>
                  <a:srgbClr val="C00000"/>
                </a:solidFill>
                <a:latin typeface="Arial Narrow" panose="020B0606020202030204" pitchFamily="34" charset="0"/>
              </a:endParaRPr>
            </a:p>
            <a:p>
              <a:pPr algn="ctr"/>
              <a:endParaRPr lang="ru-RU" b="1" dirty="0" smtClean="0">
                <a:solidFill>
                  <a:srgbClr val="C00000"/>
                </a:solidFill>
                <a:latin typeface="Arial Narrow" panose="020B0606020202030204" pitchFamily="34" charset="0"/>
              </a:endParaRPr>
            </a:p>
            <a:p>
              <a:pPr indent="-285750" algn="ctr">
                <a:buFontTx/>
                <a:buChar char="-"/>
              </a:pPr>
              <a:endParaRPr lang="ru-RU" b="1" dirty="0" smtClean="0">
                <a:solidFill>
                  <a:srgbClr val="C00000"/>
                </a:solidFill>
                <a:latin typeface="Arial Narrow" panose="020B0606020202030204" pitchFamily="34" charset="0"/>
              </a:endParaRPr>
            </a:p>
            <a:p>
              <a:pPr algn="ctr"/>
              <a:endParaRPr lang="ru-RU" b="1" dirty="0">
                <a:solidFill>
                  <a:srgbClr val="C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246288" y="2598484"/>
              <a:ext cx="3076305" cy="3419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i="1" dirty="0" smtClean="0">
                  <a:solidFill>
                    <a:srgbClr val="002060"/>
                  </a:solidFill>
                  <a:latin typeface="Arial Narrow" panose="020B0606020202030204" pitchFamily="34" charset="0"/>
                  <a:ea typeface="Times New Roman" panose="02020603050405020304" pitchFamily="18" charset="0"/>
                </a:rPr>
                <a:t>Входная диагностика </a:t>
              </a:r>
              <a:endParaRPr lang="ru-RU" sz="1600" b="1" dirty="0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059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альтернативный процесс 3"/>
          <p:cNvSpPr/>
          <p:nvPr/>
        </p:nvSpPr>
        <p:spPr>
          <a:xfrm>
            <a:off x="100361" y="41483"/>
            <a:ext cx="11820293" cy="928673"/>
          </a:xfrm>
          <a:prstGeom prst="flowChartAlternateProcess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Миссия оценки: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неотъемлемый компонент педагогической </a:t>
            </a:r>
            <a:r>
              <a:rPr lang="ru-RU" sz="2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деятельности,</a:t>
            </a:r>
            <a:r>
              <a:rPr lang="ru-RU" sz="2000" b="1" dirty="0" smtClean="0">
                <a:latin typeface="Arial Narrow" panose="020B0606020202030204" pitchFamily="34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позволяющий определить степень </a:t>
            </a:r>
            <a:r>
              <a:rPr lang="ru-RU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освоенности знаний, </a:t>
            </a:r>
            <a:r>
              <a:rPr lang="ru-RU" sz="2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умений </a:t>
            </a:r>
            <a:r>
              <a:rPr lang="ru-RU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и </a:t>
            </a:r>
            <a:r>
              <a:rPr lang="ru-RU" sz="2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навыков</a:t>
            </a:r>
            <a:endParaRPr lang="ru-RU" sz="20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332058" y="1120078"/>
            <a:ext cx="5151864" cy="612648"/>
          </a:xfrm>
          <a:prstGeom prst="flowChartAlternateProcess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Критерии оценки результатов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7783"/>
              </p:ext>
            </p:extLst>
          </p:nvPr>
        </p:nvGraphicFramePr>
        <p:xfrm>
          <a:off x="95715" y="1939799"/>
          <a:ext cx="6862647" cy="350520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2255705"/>
                <a:gridCol w="2412549"/>
                <a:gridCol w="2194393"/>
              </a:tblGrid>
              <a:tr h="57382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Личностные</a:t>
                      </a:r>
                    </a:p>
                    <a:p>
                      <a:pPr algn="ctr"/>
                      <a:r>
                        <a:rPr lang="ru-RU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результаты</a:t>
                      </a:r>
                      <a:endParaRPr lang="ru-RU" dirty="0">
                        <a:solidFill>
                          <a:srgbClr val="C0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Метапредметные</a:t>
                      </a:r>
                      <a:r>
                        <a:rPr lang="ru-RU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 результаты</a:t>
                      </a:r>
                      <a:endParaRPr lang="ru-RU" dirty="0">
                        <a:solidFill>
                          <a:srgbClr val="C0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Предметные результаты</a:t>
                      </a:r>
                      <a:endParaRPr lang="ru-RU" dirty="0">
                        <a:solidFill>
                          <a:srgbClr val="C0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460549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</a:rPr>
                        <a:t>О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своение системы ценностных отношений, </a:t>
                      </a:r>
                    </a:p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интересов и мотивации к обучению,</a:t>
                      </a:r>
                    </a:p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 готовность и способность обучающихся к саморазвитию и личностному самоопределению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Освоение способов деятельности, применяемых</a:t>
                      </a:r>
                      <a:r>
                        <a:rPr lang="ru-RU" sz="1600" b="1" baseline="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 обучающимися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 как в рамках образовательного процесса, так и при решении реальных жизненных ситуаций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Овладение </a:t>
                      </a:r>
                    </a:p>
                    <a:p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системой основных элементов знаний, которая формируется через освоение учебного материала, системой формируемых действий, которые преломляются через специфику предмета и направлены </a:t>
                      </a: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на </a:t>
                      </a: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применение и </a:t>
                      </a: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преобразование результатов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Блок-схема: альтернативный процесс 6"/>
          <p:cNvSpPr/>
          <p:nvPr/>
        </p:nvSpPr>
        <p:spPr>
          <a:xfrm>
            <a:off x="6779943" y="1120078"/>
            <a:ext cx="5140711" cy="612648"/>
          </a:xfrm>
          <a:prstGeom prst="flowChartAlternateProcess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Формы </a:t>
            </a:r>
            <a:r>
              <a:rPr lang="ru-RU" b="1" dirty="0">
                <a:solidFill>
                  <a:srgbClr val="C00000"/>
                </a:solidFill>
                <a:latin typeface="Arial Narrow" panose="020B0606020202030204" pitchFamily="34" charset="0"/>
              </a:rPr>
              <a:t>оценки результатов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8075688"/>
              </p:ext>
            </p:extLst>
          </p:nvPr>
        </p:nvGraphicFramePr>
        <p:xfrm>
          <a:off x="7147931" y="1793364"/>
          <a:ext cx="4662450" cy="5030565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2269024"/>
                <a:gridCol w="2393426"/>
              </a:tblGrid>
              <a:tr h="35748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Индивидуальные</a:t>
                      </a:r>
                      <a:endParaRPr lang="ru-RU" b="1" dirty="0">
                        <a:solidFill>
                          <a:srgbClr val="C0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Групповые</a:t>
                      </a:r>
                      <a:endParaRPr lang="ru-RU" b="1" dirty="0">
                        <a:solidFill>
                          <a:srgbClr val="C0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4664805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Выражаются в баллах. Оценка параметров:</a:t>
                      </a:r>
                    </a:p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3 балла – высокий уровень, </a:t>
                      </a:r>
                    </a:p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2 балла – средний уровень,</a:t>
                      </a:r>
                    </a:p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 1 балл – низкий уровень) Уровень по сумме баллов </a:t>
                      </a:r>
                    </a:p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5-8 баллов – Н</a:t>
                      </a:r>
                    </a:p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 9-12 баллов – С </a:t>
                      </a:r>
                    </a:p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13-15 баллов – В 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Выражаются в </a:t>
                      </a:r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процентах</a:t>
                      </a:r>
                    </a:p>
                    <a:p>
                      <a:pPr algn="r"/>
                      <a:endParaRPr lang="ru-RU" b="0" dirty="0" smtClean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r"/>
                      <a:r>
                        <a:rPr lang="ru-RU" b="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(Согласно, например, требованиям </a:t>
                      </a:r>
                      <a:r>
                        <a:rPr lang="ru-RU" sz="1800" b="0" kern="1200" dirty="0" smtClean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Постановление Правительства Российской Федерации от 29.12.2001 г. </a:t>
                      </a:r>
                      <a:r>
                        <a:rPr lang="ru-RU" sz="1800" b="0" kern="1200" dirty="0" err="1" smtClean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No</a:t>
                      </a:r>
                      <a:r>
                        <a:rPr lang="ru-RU" sz="1800" b="0" kern="1200" dirty="0" smtClean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 916 «Об общероссийской системе мониторинга состояния физического здоровья населения, физического развития детей, подростков и молодежи»)</a:t>
                      </a:r>
                      <a:endParaRPr lang="ru-RU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15" y="5429648"/>
            <a:ext cx="1349298" cy="16057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848" y="5470592"/>
            <a:ext cx="1442999" cy="1404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780" y="5252224"/>
            <a:ext cx="2107582" cy="151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59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41680"/>
          </a:xfr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>
              <a:spcBef>
                <a:spcPts val="0"/>
              </a:spcBef>
            </a:pPr>
            <a:r>
              <a:rPr lang="ru-RU" sz="2000" b="1" cap="all" dirty="0">
                <a:solidFill>
                  <a:srgbClr val="002060"/>
                </a:solidFill>
                <a:latin typeface="Arial Narrow" panose="020B0606020202030204" pitchFamily="34" charset="0"/>
              </a:rPr>
              <a:t>ТРУДОВАЯ ФУНКЦИЯ </a:t>
            </a:r>
            <a:r>
              <a:rPr lang="ru-RU" sz="2000" b="1" cap="all" dirty="0">
                <a:solidFill>
                  <a:srgbClr val="C00000"/>
                </a:solidFill>
                <a:latin typeface="Arial Narrow" panose="020B0606020202030204" pitchFamily="34" charset="0"/>
              </a:rPr>
              <a:t>«Разработка программно-методического обеспечения реализации дополнительной общеобразовательной программы»</a:t>
            </a:r>
            <a:r>
              <a:rPr lang="ru-RU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/>
            </a:r>
            <a:br>
              <a:rPr lang="ru-RU" sz="16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Трудовое действие </a:t>
            </a:r>
            <a:r>
              <a:rPr lang="ru-RU" sz="2200" b="1" dirty="0">
                <a:solidFill>
                  <a:srgbClr val="C00000"/>
                </a:solidFill>
                <a:latin typeface="Arial Narrow" panose="020B0606020202030204" pitchFamily="34" charset="0"/>
              </a:rPr>
              <a:t>«Разработка дополнительных общеобразовательных программ…»</a:t>
            </a:r>
            <a:endParaRPr lang="ru-RU" sz="2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20571" y="950577"/>
            <a:ext cx="10160000" cy="5892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ДОПОЛНИТЕЛЬНАЯ ОБЩЕОБРАЗОВАТЕЛЬНАЯ  (ОБЩЕРАЗВИВАЮЩАЯ)   ПРОГРАММА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67302" y="1661532"/>
            <a:ext cx="4305781" cy="16280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Самостоятельный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организационно-нормативный документ, определяющий содержание образования и технологии его передачи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600112" y="3675630"/>
            <a:ext cx="5353995" cy="10360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r>
              <a:rPr lang="ru-RU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ПЕДАГОГ</a:t>
            </a:r>
            <a:endParaRPr lang="ru-RU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ОСНОВНОЙ ДОКУМЕНТ ПЛАНИРОВАНИЯ ДЕЯТЕЛЬНОСТИ</a:t>
            </a:r>
            <a:endParaRPr lang="ru-RU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11950" y="4821865"/>
            <a:ext cx="5330284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РОДИТЕЛИ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ОБЪЕКТИВНОЕ ОТНОШЕНИЕ К ПРОЦЕССУ ОБУЧЕНИЯ РЕБЕНКА</a:t>
            </a:r>
            <a:endParaRPr lang="ru-RU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800571" y="5833606"/>
            <a:ext cx="5786977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РУКОВОДИТЕЛЬ ОБРАЗОВАЕЛЬНОЙ ОРГАНИЗАЦИИ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ОБЪЕКТИВНАЯ ОЦЕНКА РЕЗУЛЬТАТОВ ДЕЯТЕЛЬНОСТИ ПЕДАГОГА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803350" y="1668663"/>
            <a:ext cx="5150757" cy="17973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Программа</a:t>
            </a:r>
            <a:r>
              <a:rPr lang="ru-RU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, направленная на решение задач формирования общей культуры личности, адаптации личности к жизни в обществе, создания основы для осознанного выбора </a:t>
            </a:r>
            <a:endParaRPr lang="ru-RU" sz="2000" b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и </a:t>
            </a:r>
            <a:r>
              <a:rPr lang="ru-RU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освоения профессиональных образовательных программ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15950" y="347392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  <a:latin typeface="Arial Narrow" panose="020B0606020202030204" pitchFamily="34" charset="0"/>
              </a:rPr>
              <a:t>Статус дополнительной общеразвивающей программы как нормативного документа обеспечивается порядком её утверждения</a:t>
            </a: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428868" y="4397250"/>
            <a:ext cx="4952552" cy="2364058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Организации, </a:t>
            </a: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осуществляющие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образовательную </a:t>
            </a:r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деятельность, ежегодно обновляют дополнительные общеобразовательные программы с учётом развития науки, техники, культуры, экономики, технологий и социальной </a:t>
            </a: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сферы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Arial Narrow" panose="020B0606020202030204" pitchFamily="34" charset="0"/>
              </a:rPr>
              <a:t>(Приказ Министерства </a:t>
            </a:r>
            <a:r>
              <a:rPr lang="ru-RU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просвещения РФ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от 09.11.2018 </a:t>
            </a:r>
            <a:r>
              <a:rPr lang="ru-RU" b="1" dirty="0">
                <a:solidFill>
                  <a:srgbClr val="C00000"/>
                </a:solidFill>
                <a:latin typeface="Arial Narrow" panose="020B0606020202030204" pitchFamily="34" charset="0"/>
              </a:rPr>
              <a:t>г. № </a:t>
            </a:r>
            <a:r>
              <a:rPr lang="ru-RU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196 </a:t>
            </a:r>
            <a:r>
              <a:rPr lang="ru-RU" b="1" dirty="0">
                <a:solidFill>
                  <a:srgbClr val="C00000"/>
                </a:solidFill>
                <a:latin typeface="Arial Narrow" panose="020B0606020202030204" pitchFamily="34" charset="0"/>
              </a:rPr>
              <a:t>, </a:t>
            </a:r>
            <a:r>
              <a:rPr lang="ru-RU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п.11 Порядка).</a:t>
            </a:r>
            <a:endParaRPr lang="ru-RU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5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2021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91440" indent="-91440" algn="ctr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</a:pPr>
            <a:r>
              <a:rPr lang="ru-RU" sz="2700" b="1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2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ОХВАТ ДЕТЕЙ  ПРОГРАММАМИ ФИЗКУЛЬТУРНО-СПОРТИВНОЙ НАПРАВЛЕННОСТИ</a:t>
            </a:r>
            <a:endParaRPr lang="ru-RU" sz="24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2050" name="Picture 2" descr="C:\Users\OI\Desktop\цц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2" y="975175"/>
            <a:ext cx="2430291" cy="1773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/>
        </p:nvSpPr>
        <p:spPr>
          <a:xfrm>
            <a:off x="3216462" y="3369176"/>
            <a:ext cx="7867959" cy="34771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i="1" dirty="0" smtClean="0">
                <a:solidFill>
                  <a:srgbClr val="0070C0"/>
                </a:solidFill>
                <a:latin typeface="Arial Narrow" panose="020B0606020202030204" pitchFamily="34" charset="0"/>
                <a:ea typeface="+mn-ea"/>
                <a:cs typeface="+mn-cs"/>
              </a:rPr>
              <a:t>2 987 обучающихся </a:t>
            </a:r>
            <a:r>
              <a:rPr lang="ru-RU" sz="2400" b="1" i="1" dirty="0">
                <a:solidFill>
                  <a:srgbClr val="0070C0"/>
                </a:solidFill>
                <a:latin typeface="Arial Narrow" panose="020B0606020202030204" pitchFamily="34" charset="0"/>
                <a:ea typeface="+mn-ea"/>
                <a:cs typeface="+mn-cs"/>
              </a:rPr>
              <a:t>– дети с ограниченными возможностями </a:t>
            </a:r>
            <a:r>
              <a:rPr lang="ru-RU" sz="2400" b="1" i="1" dirty="0" smtClean="0">
                <a:solidFill>
                  <a:srgbClr val="0070C0"/>
                </a:solidFill>
                <a:latin typeface="Arial Narrow" panose="020B0606020202030204" pitchFamily="34" charset="0"/>
                <a:ea typeface="+mn-ea"/>
                <a:cs typeface="+mn-cs"/>
              </a:rPr>
              <a:t>здоровья </a:t>
            </a:r>
            <a:endParaRPr lang="ru-RU" sz="2400" b="1" i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50352" y="1022403"/>
            <a:ext cx="9275805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sz="2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1 306 952 </a:t>
            </a:r>
            <a:r>
              <a:rPr lang="ru-RU" sz="2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человека </a:t>
            </a:r>
            <a:r>
              <a:rPr lang="ru-RU" sz="2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в возрасте от 6 до 15 лет – 76,6% от общего числа обучающихся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2" y="2880489"/>
            <a:ext cx="2800041" cy="1718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Заголовок 1"/>
          <p:cNvSpPr>
            <a:spLocks noGrp="1"/>
          </p:cNvSpPr>
          <p:nvPr/>
        </p:nvSpPr>
        <p:spPr>
          <a:xfrm>
            <a:off x="4171641" y="3407544"/>
            <a:ext cx="4153518" cy="34771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24" y="4862754"/>
            <a:ext cx="2800865" cy="1862685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/>
        </p:nvSpPr>
        <p:spPr>
          <a:xfrm>
            <a:off x="4019241" y="4772482"/>
            <a:ext cx="4153518" cy="34771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119910" y="4282300"/>
            <a:ext cx="8806247" cy="83099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2 382 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человека из числа обучающихся – спортсмены-инструкторы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377" y="5113297"/>
            <a:ext cx="2842054" cy="1596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Заголовок 1"/>
          <p:cNvSpPr>
            <a:spLocks noGrp="1"/>
          </p:cNvSpPr>
          <p:nvPr/>
        </p:nvSpPr>
        <p:spPr>
          <a:xfrm>
            <a:off x="6750071" y="5001658"/>
            <a:ext cx="5176086" cy="104470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91440" algn="ctr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5,3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% обучающихся оказывают услуги в системе дополнительного образования </a:t>
            </a:r>
          </a:p>
          <a:p>
            <a:pPr indent="-91440" algn="ctr">
              <a:lnSpc>
                <a:spcPct val="10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на платной основе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05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33815" y="0"/>
            <a:ext cx="11519209" cy="99245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cap="all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Реализация дополнительных общеобразовательных (общеразвивающих) программ</a:t>
            </a:r>
          </a:p>
          <a:p>
            <a:pPr algn="ctr"/>
            <a:r>
              <a:rPr lang="ru-RU" sz="2000" b="1" cap="all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(К вопросу «Кто должен писать программу?»)</a:t>
            </a:r>
            <a:endParaRPr lang="ru-RU" sz="2000" b="1" cap="all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20029" y="1148575"/>
            <a:ext cx="2791522" cy="61331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Педагог дополнительного образования </a:t>
            </a:r>
            <a:endParaRPr lang="ru-RU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326674" y="1123485"/>
            <a:ext cx="2018370" cy="4962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Методист</a:t>
            </a:r>
            <a:endParaRPr lang="ru-RU" sz="20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688213" y="1179241"/>
            <a:ext cx="2371493" cy="44047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Инструктор-методист</a:t>
            </a:r>
            <a:endParaRPr lang="ru-RU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3815" y="1806496"/>
            <a:ext cx="7233937" cy="10231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Приказ Министерства труда и социальной защиты РФ от 05.05.2018 г. №298н </a:t>
            </a: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«Об утверждении профессионального стандарта «Педагог дополнительного образования детей и взрослых»</a:t>
            </a:r>
            <a:endParaRPr lang="ru-RU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705493" y="1720073"/>
            <a:ext cx="4382429" cy="11374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Приказ</a:t>
            </a:r>
            <a:r>
              <a:rPr lang="ru-RU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 </a:t>
            </a:r>
            <a:r>
              <a:rPr lang="ru-RU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Министерства </a:t>
            </a:r>
            <a:r>
              <a:rPr lang="ru-RU" b="1" dirty="0">
                <a:solidFill>
                  <a:srgbClr val="C00000"/>
                </a:solidFill>
                <a:latin typeface="Arial Narrow" panose="020B0606020202030204" pitchFamily="34" charset="0"/>
              </a:rPr>
              <a:t>труда и социальной защиты РФ </a:t>
            </a:r>
            <a:r>
              <a:rPr lang="ru-RU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от 08.09.2014 г. №630н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«Об утверждении профессионального стандарта «Инструктор-методист»</a:t>
            </a: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endParaRPr lang="ru-RU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3815" y="2887050"/>
            <a:ext cx="3077736" cy="141620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П.3.1.5 Трудовые функции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Трудовые действия</a:t>
            </a:r>
          </a:p>
          <a:p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Разработка дополнительных общеобразовательных программ ... и учебно-методических материалов для их реализации.</a:t>
            </a:r>
            <a:endParaRPr lang="ru-RU" sz="14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858322" y="2943922"/>
            <a:ext cx="3384859" cy="13593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П.3.2.2 </a:t>
            </a:r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Трудовые </a:t>
            </a:r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функции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Трудовые </a:t>
            </a:r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действия</a:t>
            </a:r>
          </a:p>
          <a:p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Проведение групповых и индивидуальных консультаций по разработке образовательных программ и др. методических материалов.</a:t>
            </a:r>
            <a:endParaRPr lang="ru-RU" sz="1400" dirty="0">
              <a:latin typeface="Arial Narrow" panose="020B0606020202030204" pitchFamily="34" charset="0"/>
            </a:endParaRPr>
          </a:p>
          <a:p>
            <a:pPr algn="ctr"/>
            <a:endParaRPr lang="ru-RU" dirty="0">
              <a:effectLst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590728" y="2941969"/>
            <a:ext cx="4516245" cy="12701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600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П.3.4.1-П.3.4.3. </a:t>
            </a:r>
            <a:r>
              <a:rPr lang="ru-RU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Трудовые функции</a:t>
            </a:r>
            <a:endParaRPr lang="ru-RU" sz="1600" dirty="0">
              <a:latin typeface="Arial Narrow" panose="020B0606020202030204" pitchFamily="34" charset="0"/>
            </a:endParaRP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Трудовые </a:t>
            </a:r>
            <a:r>
              <a:rPr lang="ru-RU" sz="16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действия</a:t>
            </a: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Разработка методической документации по проведению образовательного процесса по направлениям деятельности.</a:t>
            </a:r>
          </a:p>
          <a:p>
            <a:pPr algn="ctr"/>
            <a:endParaRPr lang="ru-RU" dirty="0">
              <a:effectLst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33815" y="4417556"/>
            <a:ext cx="3077736" cy="23874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ФЗ «Об образовании в РФ» 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от 29.12.2012 г. №273-ФЗ, ст.48  Обязанности и ответственность педагогического работника</a:t>
            </a:r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.</a:t>
            </a:r>
          </a:p>
          <a:p>
            <a:pPr algn="just"/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1.ПЕДАГОГИЧЕСКИЙ РАБОТНИК ОБЯЗАН:</a:t>
            </a: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1)… обеспечить в полном объеме реализацию  преподаваемых  учебных предмета, курса, дисциплины (модуля) в соответствии с утвержденной рабочей программой.</a:t>
            </a:r>
            <a:endParaRPr lang="ru-RU" sz="14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858321" y="4417556"/>
            <a:ext cx="3384859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Контроль и оценка качества программно-методического материала</a:t>
            </a:r>
            <a:endParaRPr lang="ru-RU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590728" y="4287084"/>
            <a:ext cx="4516245" cy="12653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Проведение индивидуальных и групповых консультаций с педагогическими работниками по вопросам обучения, развития, спортивной подготовки.</a:t>
            </a:r>
            <a:endParaRPr lang="ru-RU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874937" y="5419493"/>
            <a:ext cx="3384859" cy="13855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Организация экспертизы </a:t>
            </a:r>
            <a:r>
              <a:rPr lang="ru-RU" dirty="0">
                <a:solidFill>
                  <a:srgbClr val="002060"/>
                </a:solidFill>
              </a:rPr>
              <a:t>(</a:t>
            </a: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рецензирования) и подготовки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к утверждению программно-методической документации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7609780" y="5627461"/>
            <a:ext cx="4478142" cy="11775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Оказание методической помощи тренерам-преподавателям при разработке маршрутов обучения обучающихся с учетом их индивидуальных и возрастных особенностей.</a:t>
            </a:r>
            <a:endParaRPr lang="ru-RU" sz="16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31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0" y="0"/>
            <a:ext cx="12191999" cy="65792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cap="all" dirty="0">
                <a:solidFill>
                  <a:srgbClr val="002060"/>
                </a:solidFill>
                <a:latin typeface="Arial Narrow" panose="020B0606020202030204" pitchFamily="34" charset="0"/>
                <a:ea typeface="+mj-ea"/>
                <a:cs typeface="+mj-cs"/>
              </a:rPr>
              <a:t>Трудности  в  </a:t>
            </a:r>
            <a:r>
              <a:rPr lang="ru-RU" sz="2000" b="1" cap="all" dirty="0" smtClean="0">
                <a:solidFill>
                  <a:srgbClr val="002060"/>
                </a:solidFill>
                <a:latin typeface="Arial Narrow" panose="020B0606020202030204" pitchFamily="34" charset="0"/>
                <a:ea typeface="+mj-ea"/>
                <a:cs typeface="+mj-cs"/>
              </a:rPr>
              <a:t>проектировании </a:t>
            </a:r>
            <a:r>
              <a:rPr lang="ru-RU" sz="2000" b="1" cap="all" dirty="0">
                <a:solidFill>
                  <a:srgbClr val="002060"/>
                </a:solidFill>
                <a:latin typeface="Arial Narrow" panose="020B0606020202030204" pitchFamily="34" charset="0"/>
                <a:ea typeface="+mj-ea"/>
                <a:cs typeface="+mj-cs"/>
              </a:rPr>
              <a:t>и написании  дополнительной </a:t>
            </a:r>
            <a:r>
              <a:rPr lang="ru-RU" sz="2000" b="1" cap="all" dirty="0" smtClean="0">
                <a:solidFill>
                  <a:srgbClr val="002060"/>
                </a:solidFill>
                <a:latin typeface="Arial Narrow" panose="020B0606020202030204" pitchFamily="34" charset="0"/>
                <a:ea typeface="+mj-ea"/>
                <a:cs typeface="+mj-cs"/>
              </a:rPr>
              <a:t>общеобразовательной </a:t>
            </a:r>
            <a:r>
              <a:rPr lang="ru-RU" sz="2000" b="1" cap="all" dirty="0">
                <a:solidFill>
                  <a:srgbClr val="002060"/>
                </a:solidFill>
                <a:latin typeface="Arial Narrow" panose="020B0606020202030204" pitchFamily="34" charset="0"/>
                <a:ea typeface="+mj-ea"/>
                <a:cs typeface="+mj-cs"/>
              </a:rPr>
              <a:t>программы</a:t>
            </a:r>
            <a:endParaRPr lang="ru-RU" sz="2000" cap="all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36340" y="814038"/>
            <a:ext cx="2096429" cy="46835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ТРУДНОСТИ</a:t>
            </a:r>
            <a:endParaRPr lang="ru-RU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341112" y="864220"/>
            <a:ext cx="2542478" cy="41817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ПРИЧИНЫ</a:t>
            </a:r>
            <a:endParaRPr lang="ru-RU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18415" y="1522141"/>
            <a:ext cx="2943922" cy="1405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Построение собственного процесса, создание программы</a:t>
            </a:r>
            <a:endParaRPr lang="ru-RU" sz="2000" dirty="0">
              <a:effectLst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90290" y="4496584"/>
            <a:ext cx="2988528" cy="174252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indent="-91440" algn="ctr"/>
            <a:r>
              <a:rPr lang="ru-RU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Определение содержания </a:t>
            </a:r>
            <a:endParaRPr lang="ru-RU" sz="2000" b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91440" indent="-91440" algn="ctr"/>
            <a:r>
              <a:rPr lang="ru-RU" sz="2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и </a:t>
            </a:r>
            <a:r>
              <a:rPr lang="ru-RU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написание текста программы</a:t>
            </a:r>
            <a:endParaRPr lang="ru-RU" sz="2000" dirty="0"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58850" y="1402735"/>
            <a:ext cx="2311685" cy="5920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solidFill>
                  <a:srgbClr val="C00000"/>
                </a:solidFill>
                <a:latin typeface="Arial Narrow" panose="020B0606020202030204" pitchFamily="34" charset="0"/>
              </a:rPr>
              <a:t>Неумение анализировать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77565" y="2888165"/>
            <a:ext cx="2311685" cy="5920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Отсутствуют </a:t>
            </a:r>
            <a:r>
              <a:rPr lang="ru-RU" b="1" dirty="0">
                <a:solidFill>
                  <a:srgbClr val="C00000"/>
                </a:solidFill>
                <a:latin typeface="Arial Narrow" panose="020B0606020202030204" pitchFamily="34" charset="0"/>
              </a:rPr>
              <a:t>навыки работы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757639" y="1402735"/>
            <a:ext cx="5129562" cy="12284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endParaRPr lang="ru-RU" b="1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свой опыт работы, педагогическую деятельность,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п</a:t>
            </a: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ередовой педагогический  опыт,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современные методики и технологии обучения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757639" y="2888165"/>
            <a:ext cx="5129562" cy="89737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с </a:t>
            </a:r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педагогической </a:t>
            </a: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литературой,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с </a:t>
            </a:r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авторскими </a:t>
            </a: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изданиями,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с литературой по профилю деятельности</a:t>
            </a:r>
            <a:endParaRPr lang="ru-RU" b="1" dirty="0">
              <a:solidFill>
                <a:srgbClr val="00206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001101" y="4401047"/>
            <a:ext cx="2311200" cy="594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Не сформированы основы знания</a:t>
            </a:r>
            <a:endParaRPr lang="ru-RU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005255" y="5526559"/>
            <a:ext cx="2368193" cy="613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Отсутствуют компетенции</a:t>
            </a:r>
            <a:endParaRPr lang="ru-RU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634976" y="4199097"/>
            <a:ext cx="5252226" cy="8858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принципов </a:t>
            </a:r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дидактики</a:t>
            </a: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технологии </a:t>
            </a:r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составления программы</a:t>
            </a:r>
            <a:endParaRPr lang="ru-RU" b="1" dirty="0">
              <a:solidFill>
                <a:srgbClr val="00206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634975" y="5296828"/>
            <a:ext cx="5252227" cy="156117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b="1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в использовании  нормативно-правовых документов,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в</a:t>
            </a: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области общецелевых требований к составлению программы,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в</a:t>
            </a: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области методического обеспечения</a:t>
            </a:r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834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0" y="0"/>
            <a:ext cx="12192000" cy="694702"/>
          </a:xfrm>
          <a:solidFill>
            <a:schemeClr val="bg1">
              <a:lumMod val="8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cap="all" spc="-5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Разработка  </a:t>
            </a:r>
            <a:r>
              <a:rPr lang="ru-RU" sz="2000" b="1" cap="all" spc="-50" smtClean="0">
                <a:solidFill>
                  <a:srgbClr val="002060"/>
                </a:solidFill>
                <a:latin typeface="Arial Narrow" panose="020B0606020202030204" pitchFamily="34" charset="0"/>
              </a:rPr>
              <a:t>дополнительной  общеобразовательной  программы  –  сложный  процесс </a:t>
            </a:r>
            <a:endParaRPr lang="ru-RU" sz="2000" cap="all" dirty="0"/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330507" y="2267739"/>
            <a:ext cx="8086380" cy="2833071"/>
          </a:xfrm>
          <a:prstGeom prst="wedgeRoundRectCallout">
            <a:avLst>
              <a:gd name="adj1" fmla="val 51922"/>
              <a:gd name="adj2" fmla="val 64476"/>
              <a:gd name="adj3" fmla="val 16667"/>
            </a:avLst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spc="-50" dirty="0">
                <a:solidFill>
                  <a:srgbClr val="002060"/>
                </a:solidFill>
                <a:latin typeface="Arial Narrow" panose="020B0606020202030204" pitchFamily="34" charset="0"/>
              </a:rPr>
              <a:t>Может ли  </a:t>
            </a:r>
            <a:r>
              <a:rPr lang="ru-RU" sz="2000" b="1" spc="-5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педагог </a:t>
            </a:r>
            <a:r>
              <a:rPr lang="ru-RU" sz="2000" b="1" spc="-50" dirty="0">
                <a:solidFill>
                  <a:srgbClr val="002060"/>
                </a:solidFill>
                <a:latin typeface="Arial Narrow" panose="020B0606020202030204" pitchFamily="34" charset="0"/>
              </a:rPr>
              <a:t>самостоятельно заниматься разработкой </a:t>
            </a:r>
            <a:r>
              <a:rPr lang="ru-RU" sz="2000" b="1" spc="-5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программы или </a:t>
            </a:r>
            <a:r>
              <a:rPr lang="ru-RU" sz="2000" b="1" spc="-50" dirty="0">
                <a:solidFill>
                  <a:srgbClr val="002060"/>
                </a:solidFill>
                <a:latin typeface="Arial Narrow" panose="020B0606020202030204" pitchFamily="34" charset="0"/>
              </a:rPr>
              <a:t>ему нужна помощь? </a:t>
            </a:r>
            <a:endParaRPr lang="ru-RU" sz="2000" b="1" spc="-50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spc="-5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Кому </a:t>
            </a:r>
            <a:r>
              <a:rPr lang="ru-RU" sz="2000" b="1" spc="-50" dirty="0">
                <a:solidFill>
                  <a:srgbClr val="002060"/>
                </a:solidFill>
                <a:latin typeface="Arial Narrow" panose="020B0606020202030204" pitchFamily="34" charset="0"/>
              </a:rPr>
              <a:t>и чем будет полезна  </a:t>
            </a:r>
            <a:r>
              <a:rPr lang="ru-RU" sz="2000" b="1" spc="-5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разработанная </a:t>
            </a:r>
            <a:r>
              <a:rPr lang="ru-RU" sz="2000" b="1" spc="-50" dirty="0">
                <a:solidFill>
                  <a:srgbClr val="002060"/>
                </a:solidFill>
                <a:latin typeface="Arial Narrow" panose="020B0606020202030204" pitchFamily="34" charset="0"/>
              </a:rPr>
              <a:t>программа</a:t>
            </a:r>
            <a:r>
              <a:rPr lang="ru-RU" sz="2000" b="1" spc="-5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?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spc="-5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На </a:t>
            </a:r>
            <a:r>
              <a:rPr lang="ru-RU" sz="2000" b="1" spc="-50" dirty="0">
                <a:solidFill>
                  <a:srgbClr val="002060"/>
                </a:solidFill>
                <a:latin typeface="Arial Narrow" panose="020B0606020202030204" pitchFamily="34" charset="0"/>
              </a:rPr>
              <a:t>какой срок </a:t>
            </a:r>
            <a:r>
              <a:rPr lang="ru-RU" sz="2000" b="1" spc="-5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рассчитана программа?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spc="-5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Какие </a:t>
            </a:r>
            <a:r>
              <a:rPr lang="ru-RU" sz="2000" b="1" spc="-50" dirty="0">
                <a:solidFill>
                  <a:srgbClr val="002060"/>
                </a:solidFill>
                <a:latin typeface="Arial Narrow" panose="020B0606020202030204" pitchFamily="34" charset="0"/>
              </a:rPr>
              <a:t>результаты должны быть </a:t>
            </a:r>
            <a:r>
              <a:rPr lang="ru-RU" sz="2000" b="1" spc="-5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запланированы?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spc="-5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Какими </a:t>
            </a:r>
            <a:r>
              <a:rPr lang="ru-RU" sz="2000" b="1" spc="-50" dirty="0">
                <a:solidFill>
                  <a:srgbClr val="002060"/>
                </a:solidFill>
                <a:latin typeface="Arial Narrow" panose="020B0606020202030204" pitchFamily="34" charset="0"/>
              </a:rPr>
              <a:t>способами можно достичь установленных </a:t>
            </a:r>
            <a:r>
              <a:rPr lang="ru-RU" sz="2000" b="1" spc="-5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результатов?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03383" y="1024020"/>
            <a:ext cx="10939750" cy="914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ВОПРОСЫ ПЕДАГОГА К САМОМУ СЕБЕ</a:t>
            </a:r>
            <a:endParaRPr lang="ru-RU" sz="2400" b="1" i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938" y="2327808"/>
            <a:ext cx="3513463" cy="3513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706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2">
            <a:extLst>
              <a:ext uri="{FF2B5EF4-FFF2-40B4-BE49-F238E27FC236}">
                <a16:creationId xmlns="" xmlns:a16="http://schemas.microsoft.com/office/drawing/2014/main" id="{D0A79A90-BAE6-4D0E-9EC1-ECC11B25B0EA}"/>
              </a:ext>
            </a:extLst>
          </p:cNvPr>
          <p:cNvSpPr txBox="1">
            <a:spLocks/>
          </p:cNvSpPr>
          <p:nvPr/>
        </p:nvSpPr>
        <p:spPr>
          <a:xfrm>
            <a:off x="793926" y="6450552"/>
            <a:ext cx="11076496" cy="38435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91821"/>
            <a:ext cx="10515600" cy="5085142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</a:rPr>
              <a:t>Наши контакты: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</a:rPr>
              <a:t>Отдел профессионального развития кадров – 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  <a:latin typeface="Arial Black" pitchFamily="34" charset="0"/>
              </a:rPr>
              <a:t>т</a:t>
            </a: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</a:rPr>
              <a:t>ел.: 8 (499) 198-04-21;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002060"/>
                </a:solidFill>
                <a:latin typeface="Arial Black" pitchFamily="34" charset="0"/>
              </a:rPr>
              <a:t>e-mail</a:t>
            </a: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</a:rPr>
              <a:t>: </a:t>
            </a:r>
            <a:r>
              <a:rPr lang="en-US" b="1" dirty="0" smtClean="0">
                <a:solidFill>
                  <a:srgbClr val="002060"/>
                </a:solidFill>
                <a:latin typeface="Arial Black" pitchFamily="34" charset="0"/>
                <a:hlinkClick r:id="rId2"/>
              </a:rPr>
              <a:t>rc@mailvg.ru</a:t>
            </a: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0" indent="0" algn="ctr">
              <a:buNone/>
            </a:pPr>
            <a:r>
              <a:rPr lang="ru-RU" b="1" dirty="0" err="1" smtClean="0">
                <a:solidFill>
                  <a:srgbClr val="002060"/>
                </a:solidFill>
                <a:latin typeface="Arial Black" pitchFamily="34" charset="0"/>
              </a:rPr>
              <a:t>Водяницкая</a:t>
            </a: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</a:rPr>
              <a:t> Ольга Ивановна, методист, кандидат педагогических наук: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002060"/>
                </a:solidFill>
                <a:latin typeface="Arial Black" pitchFamily="34" charset="0"/>
              </a:rPr>
              <a:t>e-mail</a:t>
            </a: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</a:rPr>
              <a:t>: </a:t>
            </a:r>
            <a:r>
              <a:rPr lang="ru-RU" dirty="0" smtClean="0">
                <a:latin typeface="Arial Black" pitchFamily="34" charset="0"/>
                <a:hlinkClick r:id="rId3"/>
              </a:rPr>
              <a:t>o.vodyanitskaya@mailvg.ru</a:t>
            </a:r>
            <a:r>
              <a:rPr lang="ru-RU" dirty="0" smtClean="0"/>
              <a:t> </a:t>
            </a:r>
            <a:endParaRPr lang="ru-RU" b="1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43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47700"/>
          </a:xfrm>
          <a:solidFill>
            <a:schemeClr val="bg2">
              <a:lumMod val="9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НОВЫЕ ИНИЦИАТИВЫ В СИСТЕМЕ ДОПОЛНИТЕЛЬНОГО ОБРАЗОВАНИЯ</a:t>
            </a:r>
            <a:endParaRPr lang="ru-RU" sz="24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24049" y="714374"/>
            <a:ext cx="6096001" cy="1520825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C00000"/>
                </a:solidFill>
                <a:latin typeface="Arial Narrow" panose="020B0606020202030204" pitchFamily="34" charset="0"/>
              </a:rPr>
              <a:t>Национальный проект «Образование</a:t>
            </a:r>
            <a:r>
              <a:rPr lang="ru-RU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»,</a:t>
            </a:r>
            <a:endParaRPr lang="ru-RU" b="1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сроки </a:t>
            </a:r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реализации: 01.01.2019 </a:t>
            </a: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– 31.12.2024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(источник: «ПАСПОРТ»)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1026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6" y="714375"/>
            <a:ext cx="1500279" cy="152082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529" y="2488590"/>
            <a:ext cx="3124200" cy="27051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049563"/>
              </p:ext>
            </p:extLst>
          </p:nvPr>
        </p:nvGraphicFramePr>
        <p:xfrm>
          <a:off x="0" y="2377440"/>
          <a:ext cx="4006849" cy="4480560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{0505E3EF-67EA-436B-97B2-0124C06EBD24}</a:tableStyleId>
              </a:tblPr>
              <a:tblGrid>
                <a:gridCol w="4006849"/>
              </a:tblGrid>
              <a:tr h="1900350">
                <a:tc>
                  <a:txBody>
                    <a:bodyPr/>
                    <a:lstStyle/>
                    <a:p>
                      <a:pPr algn="just"/>
                      <a:r>
                        <a:rPr lang="ru-RU" sz="1600" i="1" dirty="0" smtClean="0">
                          <a:solidFill>
                            <a:srgbClr val="C00000"/>
                          </a:solidFill>
                          <a:effectLst/>
                        </a:rPr>
                        <a:t>70% обучающихся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общеобразовательных организаций, осуществляющих образовательную деятельность по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дополнительным общеобразовательным программам, к концу 2024 г. будут вовлечены в различные формы сопровождения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</a:rPr>
                        <a:t>.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2580210">
                <a:tc>
                  <a:txBody>
                    <a:bodyPr/>
                    <a:lstStyle/>
                    <a:p>
                      <a:pPr algn="just"/>
                      <a:r>
                        <a:rPr lang="ru-RU" sz="1600" b="1" i="1" dirty="0" smtClean="0">
                          <a:solidFill>
                            <a:srgbClr val="C00000"/>
                          </a:solidFill>
                          <a:effectLst/>
                        </a:rPr>
                        <a:t>Обучающимся 5-11-х классов к концу                   2024 г. 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будут предоставлены возможности освоения основных общеобразовательных программ по индивидуальному учебному плану, в том числе в сетевой форме, с зачетом результатов освоения ими дополнительных общеобразовательных программ и программ профессионального обучения</a:t>
                      </a:r>
                      <a:r>
                        <a:rPr lang="ru-RU" sz="1600" dirty="0" smtClean="0">
                          <a:effectLst/>
                        </a:rPr>
                        <a:t>.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661187"/>
              </p:ext>
            </p:extLst>
          </p:nvPr>
        </p:nvGraphicFramePr>
        <p:xfrm>
          <a:off x="7581899" y="1771650"/>
          <a:ext cx="4610101" cy="3518559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{C4B1156A-380E-4F78-BDF5-A606A8083BF9}</a:tableStyleId>
              </a:tblPr>
              <a:tblGrid>
                <a:gridCol w="4610101"/>
              </a:tblGrid>
              <a:tr h="776494">
                <a:tc>
                  <a:txBody>
                    <a:bodyPr/>
                    <a:lstStyle/>
                    <a:p>
                      <a:pPr marL="0" algn="just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На 100% </a:t>
                      </a:r>
                      <a:r>
                        <a:rPr lang="ru-RU" sz="1600" b="1" i="1" kern="1200" dirty="0" smtClean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к концу 2020</a:t>
                      </a:r>
                      <a:r>
                        <a:rPr lang="ru-RU" sz="1600" b="1" i="1" kern="1200" baseline="0" dirty="0" smtClean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1" i="1" kern="1200" dirty="0" smtClean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г.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будет введена национальная система учительского роста педагогических работников</a:t>
                      </a:r>
                      <a:endParaRPr lang="ru-RU" sz="16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1229447">
                <a:tc>
                  <a:txBody>
                    <a:bodyPr/>
                    <a:lstStyle/>
                    <a:p>
                      <a:pPr marL="0" algn="just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Не менее 10% педагогических работников 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систем общего образования,</a:t>
                      </a:r>
                      <a:r>
                        <a:rPr lang="ru-RU" sz="1600" b="1" baseline="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дополнительного образования детей </a:t>
                      </a:r>
                      <a:r>
                        <a:rPr lang="ru-RU" sz="1600" b="1" i="1" kern="1200" dirty="0" smtClean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к концу 2024 г. 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пройдут добровольную независимую оценку профессиональной квалификации.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1384959">
                <a:tc>
                  <a:txBody>
                    <a:bodyPr/>
                    <a:lstStyle/>
                    <a:p>
                      <a:pPr marL="0" algn="just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50% педагогических работников 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системы общего, дополнительного образования детей и профессионального образования </a:t>
                      </a:r>
                      <a:r>
                        <a:rPr lang="ru-RU" sz="1600" b="1" kern="120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600" b="1" i="1" kern="1200" dirty="0" smtClean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к концу 2024 г. 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повысят уровень профессионального мастерства в форматах непрерывного образования.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8452682"/>
              </p:ext>
            </p:extLst>
          </p:nvPr>
        </p:nvGraphicFramePr>
        <p:xfrm>
          <a:off x="4371975" y="5301191"/>
          <a:ext cx="6572250" cy="1483360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{3C2FFA5D-87B4-456A-9821-1D502468CF0F}</a:tableStyleId>
              </a:tblPr>
              <a:tblGrid>
                <a:gridCol w="3286125"/>
                <a:gridCol w="3286125"/>
              </a:tblGrid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Доля детей в возрасте </a:t>
                      </a:r>
                    </a:p>
                    <a:p>
                      <a:pPr algn="ctr"/>
                      <a:r>
                        <a:rPr lang="ru-RU" sz="1600" i="1" dirty="0" smtClean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от 5 до 18 лет,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охваченных дополнительным образованием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(%)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Базовое значение – </a:t>
                      </a:r>
                      <a:r>
                        <a:rPr lang="ru-RU" i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71,0%</a:t>
                      </a:r>
                      <a:endParaRPr lang="ru-RU" i="1" dirty="0">
                        <a:solidFill>
                          <a:srgbClr val="C0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2019  г.       </a:t>
                      </a:r>
                      <a:r>
                        <a:rPr lang="ru-RU" b="1" baseline="0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b="1" i="1" baseline="0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 --</a:t>
                      </a:r>
                      <a:r>
                        <a:rPr lang="ru-RU" b="1" i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             73,0%</a:t>
                      </a:r>
                      <a:endParaRPr lang="ru-RU" b="1" i="1" dirty="0">
                        <a:solidFill>
                          <a:srgbClr val="C0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2021  г.         </a:t>
                      </a:r>
                      <a:r>
                        <a:rPr lang="ru-RU" b="1" i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–              76,0%</a:t>
                      </a:r>
                      <a:endParaRPr lang="ru-RU" b="1" i="1" dirty="0">
                        <a:solidFill>
                          <a:srgbClr val="C0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2024 г.         </a:t>
                      </a:r>
                      <a:r>
                        <a:rPr lang="ru-RU" b="1" i="1" dirty="0" smtClean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–              80,0%</a:t>
                      </a:r>
                      <a:endParaRPr lang="ru-RU" b="1" i="1" dirty="0">
                        <a:solidFill>
                          <a:srgbClr val="C0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704630" y="929375"/>
            <a:ext cx="3331361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</a:pPr>
            <a:r>
              <a:rPr lang="ru-RU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Официальный </a:t>
            </a:r>
            <a:r>
              <a:rPr lang="ru-RU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и</a:t>
            </a:r>
            <a:r>
              <a:rPr lang="ru-RU" b="1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нтернет-ресурс</a:t>
            </a: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:</a:t>
            </a:r>
            <a:endParaRPr lang="ru-RU" b="1" dirty="0">
              <a:solidFill>
                <a:srgbClr val="00206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93238" y="1193841"/>
            <a:ext cx="1994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Roboto"/>
                <a:hlinkClick r:id="rId5"/>
              </a:rPr>
              <a:t>info@edu.gov.ru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978" y="656236"/>
            <a:ext cx="1128585" cy="107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8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478245"/>
              </p:ext>
            </p:extLst>
          </p:nvPr>
        </p:nvGraphicFramePr>
        <p:xfrm>
          <a:off x="171448" y="2962275"/>
          <a:ext cx="11306176" cy="3437890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5653088"/>
                <a:gridCol w="2938464"/>
                <a:gridCol w="2714624"/>
              </a:tblGrid>
              <a:tr h="552450">
                <a:tc rowSpan="6">
                  <a:txBody>
                    <a:bodyPr/>
                    <a:lstStyle/>
                    <a:p>
                      <a:pPr algn="ctr"/>
                      <a:endParaRPr lang="ru-RU" b="1" i="1" dirty="0" smtClean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/>
                      <a:endParaRPr lang="ru-RU" b="1" i="1" dirty="0" smtClean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/>
                      <a:endParaRPr lang="ru-RU" b="1" i="1" dirty="0" smtClean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/>
                      <a:endParaRPr lang="ru-RU" b="1" i="1" dirty="0" smtClean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/>
                      <a:r>
                        <a:rPr lang="ru-RU" sz="2000" b="1" i="1" dirty="0" smtClean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70% детей с ограниченными возможностями здоровья</a:t>
                      </a:r>
                      <a:r>
                        <a:rPr lang="ru-RU" sz="2000" b="1" i="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 будут обучаться по дополнительным общеобразовательным программам, в том числе </a:t>
                      </a:r>
                    </a:p>
                    <a:p>
                      <a:pPr algn="ctr"/>
                      <a:r>
                        <a:rPr lang="ru-RU" sz="2000" b="1" i="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с использованием дистанционных технологий (%)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2019 г.</a:t>
                      </a:r>
                      <a:endParaRPr lang="ru-RU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34,0%</a:t>
                      </a:r>
                      <a:endParaRPr lang="ru-RU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381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2020 г.</a:t>
                      </a:r>
                      <a:endParaRPr lang="ru-RU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46,0%</a:t>
                      </a:r>
                      <a:endParaRPr lang="ru-RU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96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2021г.</a:t>
                      </a:r>
                      <a:endParaRPr lang="ru-RU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52,0%</a:t>
                      </a:r>
                      <a:endParaRPr lang="ru-RU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5800">
                <a:tc vMerge="1">
                  <a:txBody>
                    <a:bodyPr/>
                    <a:lstStyle/>
                    <a:p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2022 г.</a:t>
                      </a:r>
                      <a:endParaRPr lang="ru-RU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58,0%</a:t>
                      </a:r>
                      <a:endParaRPr lang="ru-RU" b="1" dirty="0" smtClean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1050">
                <a:tc vMerge="1">
                  <a:txBody>
                    <a:bodyPr/>
                    <a:lstStyle/>
                    <a:p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2023 г.</a:t>
                      </a:r>
                      <a:endParaRPr lang="ru-RU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64,0%</a:t>
                      </a:r>
                      <a:endParaRPr lang="ru-RU" b="1" dirty="0" smtClean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2024 г.</a:t>
                      </a:r>
                      <a:endParaRPr lang="ru-RU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70,0%</a:t>
                      </a:r>
                      <a:endParaRPr lang="ru-RU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pic>
        <p:nvPicPr>
          <p:cNvPr id="5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59" y="1081368"/>
            <a:ext cx="1695450" cy="169545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50" y="161925"/>
            <a:ext cx="2823591" cy="2614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650947" y="611109"/>
            <a:ext cx="5585182" cy="15142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indent="-91440" algn="ctr">
              <a:lnSpc>
                <a:spcPct val="110000"/>
              </a:lnSpc>
            </a:pPr>
            <a:r>
              <a:rPr lang="ru-RU" dirty="0">
                <a:solidFill>
                  <a:schemeClr val="accent1"/>
                </a:solidFill>
                <a:latin typeface="Calibri" panose="020F0502020204030204" pitchFamily="34" charset="0"/>
              </a:rPr>
              <a:t>  </a:t>
            </a:r>
            <a:r>
              <a:rPr lang="ru-RU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Национальный проект «Образование</a:t>
            </a:r>
            <a:r>
              <a:rPr lang="ru-RU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»,</a:t>
            </a:r>
            <a:endParaRPr lang="ru-RU" sz="2400" dirty="0"/>
          </a:p>
          <a:p>
            <a:pPr indent="-91440" algn="ctr">
              <a:lnSpc>
                <a:spcPct val="110000"/>
              </a:lnSpc>
            </a:pPr>
            <a:r>
              <a:rPr lang="ru-RU" sz="24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сроки реализации: 01.01.2019 </a:t>
            </a:r>
            <a:r>
              <a:rPr lang="ru-RU" sz="2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– </a:t>
            </a:r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31.12.2024</a:t>
            </a:r>
            <a:endParaRPr lang="ru-RU" sz="2400" dirty="0"/>
          </a:p>
          <a:p>
            <a:pPr algn="ctr">
              <a:lnSpc>
                <a:spcPct val="110000"/>
              </a:lnSpc>
            </a:pPr>
            <a:r>
              <a:rPr lang="ru-RU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(источник: «</a:t>
            </a:r>
            <a:r>
              <a:rPr lang="ru-RU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ПАСПОРТ»)</a:t>
            </a:r>
            <a:endParaRPr lang="ru-RU" dirty="0"/>
          </a:p>
          <a:p>
            <a:pPr indent="-91440" algn="ctr">
              <a:lnSpc>
                <a:spcPct val="110000"/>
              </a:lnSpc>
            </a:pPr>
            <a:endParaRPr lang="ru-RU" dirty="0"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09103" y="1805410"/>
            <a:ext cx="3331361" cy="3416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</a:pPr>
            <a:r>
              <a:rPr lang="ru-RU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Официальный </a:t>
            </a:r>
            <a:r>
              <a:rPr lang="ru-RU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и</a:t>
            </a:r>
            <a:r>
              <a:rPr lang="ru-RU" b="1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нтернет-ресурс</a:t>
            </a: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:</a:t>
            </a:r>
            <a:endParaRPr lang="ru-RU" b="1" dirty="0">
              <a:solidFill>
                <a:srgbClr val="00206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82523" y="2147042"/>
            <a:ext cx="1994970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7030A0"/>
                </a:solidFill>
                <a:latin typeface="Roboto"/>
                <a:hlinkClick r:id="rId4"/>
              </a:rPr>
              <a:t>info@edu.gov.ru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47" y="161925"/>
            <a:ext cx="941696" cy="73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5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6864661"/>
              </p:ext>
            </p:extLst>
          </p:nvPr>
        </p:nvGraphicFramePr>
        <p:xfrm>
          <a:off x="0" y="0"/>
          <a:ext cx="12372392" cy="6615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2" name="Слайд" r:id="rId3" imgW="6094431" imgH="3427315" progId="PowerPoint.Slide.12">
                  <p:embed/>
                </p:oleObj>
              </mc:Choice>
              <mc:Fallback>
                <p:oleObj name="Слайд" r:id="rId3" imgW="6094431" imgH="3427315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372392" cy="66154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1844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0196" y="0"/>
            <a:ext cx="12101804" cy="5505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Социальный запрос обучающихся и родителей на реализацию дополнительных общеобразовательных программ физкультурно-спортивной направленности</a:t>
            </a:r>
            <a:endParaRPr lang="ru-RU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3920" y="630982"/>
            <a:ext cx="2051958" cy="62281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Обучающиеся дошкольного возраста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(от 1,5 до 7 лет</a:t>
            </a:r>
            <a:r>
              <a:rPr lang="ru-RU" sz="1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)</a:t>
            </a:r>
            <a:endParaRPr lang="ru-RU" sz="12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58544" y="640453"/>
            <a:ext cx="2083446" cy="6518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Обучающиеся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н</a:t>
            </a:r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ачальной школы 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(от 6,6-11 лет) 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55153" y="587386"/>
            <a:ext cx="2171679" cy="750975"/>
          </a:xfrm>
          <a:prstGeom prst="rect">
            <a:avLst/>
          </a:prstGeom>
          <a:solidFill>
            <a:srgbClr val="FFC00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Обучающиеся основной школы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(от 12 до 15, 16 лет</a:t>
            </a:r>
            <a:r>
              <a:rPr lang="ru-RU" b="1" dirty="0" smtClean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)</a:t>
            </a:r>
            <a:endParaRPr lang="ru-RU" dirty="0">
              <a:solidFill>
                <a:srgbClr val="C00000"/>
              </a:soli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470791" y="621652"/>
            <a:ext cx="2418063" cy="7167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Обучающиеся </a:t>
            </a:r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средней школы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(от 15,16 до 18 лет)</a:t>
            </a:r>
            <a:endParaRPr lang="ru-RU" sz="1400" dirty="0">
              <a:solidFill>
                <a:srgbClr val="C00000"/>
              </a:soli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6725" y="1407172"/>
            <a:ext cx="2223795" cy="115116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Поиск видов деятельности для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определения способностей ребенка с учетом семьи</a:t>
            </a:r>
            <a:endParaRPr lang="ru-RU" sz="14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34480" y="2713460"/>
            <a:ext cx="2146041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«</a:t>
            </a:r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Джентльменский </a:t>
            </a:r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набор»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(танцы, спорт, подготовка к школе)</a:t>
            </a:r>
            <a:endParaRPr lang="ru-RU" sz="14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71030" y="3945975"/>
            <a:ext cx="220358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Адресность или шаговая доступность видов деятельности</a:t>
            </a:r>
            <a:endParaRPr lang="ru-RU" sz="14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1484" y="5178490"/>
            <a:ext cx="2233126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Любой вид деятельности для получения удовольствия, активности ребенка</a:t>
            </a:r>
            <a:endParaRPr lang="ru-RU" sz="14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H="1">
            <a:off x="177282" y="1033989"/>
            <a:ext cx="21715" cy="505890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трелка вправо 16"/>
          <p:cNvSpPr/>
          <p:nvPr/>
        </p:nvSpPr>
        <p:spPr>
          <a:xfrm>
            <a:off x="209040" y="1567823"/>
            <a:ext cx="371013" cy="484632"/>
          </a:xfrm>
          <a:prstGeom prst="rightArrow">
            <a:avLst/>
          </a:prstGeom>
          <a:solidFill>
            <a:srgbClr val="EE42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209040" y="2888524"/>
            <a:ext cx="371013" cy="484632"/>
          </a:xfrm>
          <a:prstGeom prst="rightArrow">
            <a:avLst/>
          </a:prstGeom>
          <a:solidFill>
            <a:srgbClr val="EE42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19" name="Стрелка вправо 18"/>
          <p:cNvSpPr/>
          <p:nvPr/>
        </p:nvSpPr>
        <p:spPr>
          <a:xfrm>
            <a:off x="188167" y="4160859"/>
            <a:ext cx="371013" cy="484632"/>
          </a:xfrm>
          <a:prstGeom prst="rightArrow">
            <a:avLst/>
          </a:prstGeom>
          <a:solidFill>
            <a:srgbClr val="EE42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20" name="Стрелка вправо 19"/>
          <p:cNvSpPr/>
          <p:nvPr/>
        </p:nvSpPr>
        <p:spPr>
          <a:xfrm>
            <a:off x="209039" y="5190878"/>
            <a:ext cx="371013" cy="484632"/>
          </a:xfrm>
          <a:prstGeom prst="rightArrow">
            <a:avLst/>
          </a:prstGeom>
          <a:solidFill>
            <a:srgbClr val="EE42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404495" y="1352939"/>
            <a:ext cx="2183365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Поиск талантов и способностей  ребенка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с учетом мнения ребенка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и запроса семьи</a:t>
            </a:r>
            <a:endParaRPr lang="ru-RU" sz="14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458544" y="2499876"/>
            <a:ext cx="2104053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Адресность или шаговая доступность видов деятельности</a:t>
            </a:r>
            <a:endParaRPr lang="ru-RU" sz="1400" dirty="0">
              <a:effectLst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418618" y="3763733"/>
            <a:ext cx="2104053" cy="10966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Заполнение вакуума свободного времени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как инструмент стимулирования активности  ребенка</a:t>
            </a:r>
            <a:endParaRPr lang="ru-RU" sz="14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458544" y="5172369"/>
            <a:ext cx="2121161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Требование результатов освоения программы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и посещения занятий от педагога и обучающегося</a:t>
            </a:r>
            <a:endParaRPr lang="ru-RU" sz="14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2936042" y="962873"/>
            <a:ext cx="77352" cy="512389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Стрелка вправо 28"/>
          <p:cNvSpPr/>
          <p:nvPr/>
        </p:nvSpPr>
        <p:spPr>
          <a:xfrm>
            <a:off x="3023438" y="1477199"/>
            <a:ext cx="371013" cy="484632"/>
          </a:xfrm>
          <a:prstGeom prst="rightArrow">
            <a:avLst/>
          </a:prstGeom>
          <a:solidFill>
            <a:srgbClr val="EE42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30" name="Стрелка вправо 29"/>
          <p:cNvSpPr/>
          <p:nvPr/>
        </p:nvSpPr>
        <p:spPr>
          <a:xfrm>
            <a:off x="3050462" y="2686028"/>
            <a:ext cx="371013" cy="484632"/>
          </a:xfrm>
          <a:prstGeom prst="rightArrow">
            <a:avLst/>
          </a:prstGeom>
          <a:solidFill>
            <a:srgbClr val="EE42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31" name="Стрелка вправо 30"/>
          <p:cNvSpPr/>
          <p:nvPr/>
        </p:nvSpPr>
        <p:spPr>
          <a:xfrm>
            <a:off x="3033482" y="4103625"/>
            <a:ext cx="371013" cy="484632"/>
          </a:xfrm>
          <a:prstGeom prst="rightArrow">
            <a:avLst/>
          </a:prstGeom>
          <a:solidFill>
            <a:srgbClr val="EE42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32" name="Стрелка вправо 31"/>
          <p:cNvSpPr/>
          <p:nvPr/>
        </p:nvSpPr>
        <p:spPr>
          <a:xfrm>
            <a:off x="3023437" y="5205922"/>
            <a:ext cx="371013" cy="484632"/>
          </a:xfrm>
          <a:prstGeom prst="rightArrow">
            <a:avLst/>
          </a:prstGeom>
          <a:solidFill>
            <a:srgbClr val="EE42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216926" y="1489462"/>
            <a:ext cx="2271190" cy="1092496"/>
          </a:xfrm>
          <a:prstGeom prst="rect">
            <a:avLst/>
          </a:prstGeom>
          <a:solidFill>
            <a:srgbClr val="FFC00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Поиск талантов </a:t>
            </a:r>
            <a:endParaRPr lang="ru-RU" sz="1400" b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и 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способностей </a:t>
            </a:r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с учетом мнения обучающегося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и запроса семьи.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ПОИСК «себя»</a:t>
            </a:r>
            <a:endParaRPr lang="ru-RU" sz="1400" dirty="0">
              <a:solidFill>
                <a:srgbClr val="C00000"/>
              </a:solidFill>
              <a:effectLst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232849" y="2849333"/>
            <a:ext cx="2332653" cy="914400"/>
          </a:xfrm>
          <a:prstGeom prst="rect">
            <a:avLst/>
          </a:prstGeom>
          <a:solidFill>
            <a:srgbClr val="FFC00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Требование результатов освоения программы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и 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посещения занятий </a:t>
            </a:r>
            <a:endParaRPr lang="ru-RU" sz="1400" b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от 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педагога и обучающегося</a:t>
            </a:r>
            <a:endParaRPr lang="ru-RU" sz="1400" dirty="0">
              <a:effectLst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258169" y="4076201"/>
            <a:ext cx="2425959" cy="1094583"/>
          </a:xfrm>
          <a:prstGeom prst="rect">
            <a:avLst/>
          </a:prstGeom>
          <a:solidFill>
            <a:srgbClr val="FFC00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Заполнение вакуума свободного </a:t>
            </a:r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времени</a:t>
            </a:r>
            <a:endParaRPr lang="ru-RU" sz="1400" dirty="0">
              <a:latin typeface="Arial Narrow" panose="020B0606020202030204" pitchFamily="34" charset="0"/>
            </a:endParaRP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 как инструмент стимулирования активности  </a:t>
            </a:r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обучающегося</a:t>
            </a:r>
            <a:endParaRPr lang="ru-RU" sz="1400" dirty="0">
              <a:effectLst/>
              <a:latin typeface="Arial Narrow" panose="020B060602020203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313298" y="5361046"/>
            <a:ext cx="2334272" cy="614322"/>
          </a:xfrm>
          <a:prstGeom prst="rect">
            <a:avLst/>
          </a:prstGeom>
          <a:solidFill>
            <a:srgbClr val="FFC00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Перспективы в выборе будущей профессии</a:t>
            </a:r>
            <a:endParaRPr lang="ru-RU" sz="14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 flipH="1">
            <a:off x="5832027" y="1078852"/>
            <a:ext cx="6508" cy="500791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Стрелка вправо 42"/>
          <p:cNvSpPr/>
          <p:nvPr/>
        </p:nvSpPr>
        <p:spPr>
          <a:xfrm>
            <a:off x="5834967" y="1711399"/>
            <a:ext cx="371013" cy="484632"/>
          </a:xfrm>
          <a:prstGeom prst="rightArrow">
            <a:avLst/>
          </a:prstGeom>
          <a:solidFill>
            <a:srgbClr val="EE42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44" name="Стрелка вправо 43"/>
          <p:cNvSpPr/>
          <p:nvPr/>
        </p:nvSpPr>
        <p:spPr>
          <a:xfrm>
            <a:off x="5866549" y="3084762"/>
            <a:ext cx="371013" cy="484632"/>
          </a:xfrm>
          <a:prstGeom prst="rightArrow">
            <a:avLst/>
          </a:prstGeom>
          <a:solidFill>
            <a:srgbClr val="EE42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45" name="Стрелка вправо 44"/>
          <p:cNvSpPr/>
          <p:nvPr/>
        </p:nvSpPr>
        <p:spPr>
          <a:xfrm>
            <a:off x="5887156" y="4321681"/>
            <a:ext cx="371013" cy="484632"/>
          </a:xfrm>
          <a:prstGeom prst="rightArrow">
            <a:avLst/>
          </a:prstGeom>
          <a:solidFill>
            <a:srgbClr val="EE42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46" name="Стрелка вправо 45"/>
          <p:cNvSpPr/>
          <p:nvPr/>
        </p:nvSpPr>
        <p:spPr>
          <a:xfrm>
            <a:off x="5887156" y="5425891"/>
            <a:ext cx="371013" cy="484632"/>
          </a:xfrm>
          <a:prstGeom prst="rightArrow">
            <a:avLst/>
          </a:prstGeom>
          <a:solidFill>
            <a:srgbClr val="EE42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9494551" y="1676935"/>
            <a:ext cx="2448633" cy="914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Требование 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результатов </a:t>
            </a:r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освоения программы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и 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посещения занятий </a:t>
            </a:r>
            <a:endParaRPr lang="ru-RU" sz="1400" b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от 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педагога и обучающегося</a:t>
            </a:r>
            <a:endParaRPr lang="ru-RU" sz="1400" dirty="0">
              <a:effectLst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9561703" y="2818418"/>
            <a:ext cx="2381481" cy="10351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ПОИСК «себя».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Поиск дополнительных талантов с учетом мнения обучающегося и семьи</a:t>
            </a:r>
          </a:p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9567101" y="4098838"/>
            <a:ext cx="2476817" cy="8031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Посещение занятий с целью </a:t>
            </a:r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проведения досуга</a:t>
            </a:r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, повышения собственного «имиджа», коммуникаций</a:t>
            </a:r>
            <a:endParaRPr lang="ru-RU" sz="14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9563813" y="5233354"/>
            <a:ext cx="2444085" cy="914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ВЫСТРАИВАНИЕ 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П</a:t>
            </a:r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РОФЕССИОНАЛЬНОЙ ТРАЕКТОРИИ</a:t>
            </a:r>
            <a:endParaRPr lang="ru-RU" sz="14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9013370" y="1033989"/>
            <a:ext cx="23079" cy="505278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Стрелка вправо 58"/>
          <p:cNvSpPr/>
          <p:nvPr/>
        </p:nvSpPr>
        <p:spPr>
          <a:xfrm>
            <a:off x="9016027" y="1763608"/>
            <a:ext cx="371013" cy="484632"/>
          </a:xfrm>
          <a:prstGeom prst="rightArrow">
            <a:avLst/>
          </a:prstGeom>
          <a:solidFill>
            <a:srgbClr val="EE42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60" name="Стрелка вправо 59"/>
          <p:cNvSpPr/>
          <p:nvPr/>
        </p:nvSpPr>
        <p:spPr>
          <a:xfrm>
            <a:off x="9021901" y="3185406"/>
            <a:ext cx="371013" cy="484632"/>
          </a:xfrm>
          <a:prstGeom prst="rightArrow">
            <a:avLst/>
          </a:prstGeom>
          <a:solidFill>
            <a:srgbClr val="EE42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61" name="Стрелка вправо 60"/>
          <p:cNvSpPr/>
          <p:nvPr/>
        </p:nvSpPr>
        <p:spPr>
          <a:xfrm>
            <a:off x="9043778" y="4369301"/>
            <a:ext cx="371013" cy="484632"/>
          </a:xfrm>
          <a:prstGeom prst="rightArrow">
            <a:avLst/>
          </a:prstGeom>
          <a:solidFill>
            <a:srgbClr val="EE42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62" name="Стрелка вправо 61"/>
          <p:cNvSpPr/>
          <p:nvPr/>
        </p:nvSpPr>
        <p:spPr>
          <a:xfrm>
            <a:off x="9038686" y="5452695"/>
            <a:ext cx="371013" cy="484632"/>
          </a:xfrm>
          <a:prstGeom prst="rightArrow">
            <a:avLst/>
          </a:prstGeom>
          <a:solidFill>
            <a:srgbClr val="EE42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89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9552496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4" name="Слайд" r:id="rId3" imgW="851835" imgH="640019" progId="PowerPoint.Slide.12">
                  <p:embed/>
                </p:oleObj>
              </mc:Choice>
              <mc:Fallback>
                <p:oleObj name="Слайд" r:id="rId3" imgW="851835" imgH="640019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909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608456" y="2765922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Образ  </a:t>
            </a:r>
            <a:r>
              <a:rPr lang="ru-RU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современного педагога дополнительного образования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50" y="310629"/>
            <a:ext cx="2708250" cy="24555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771" y="3720029"/>
            <a:ext cx="4145615" cy="2664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64" y="4203775"/>
            <a:ext cx="3048000" cy="20360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222" y="101422"/>
            <a:ext cx="3635298" cy="24934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799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/>
        </a:solidFill>
      </a:spPr>
      <a:bodyPr rot="0" spcFirstLastPara="0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>
            <a:solidFill>
              <a:srgbClr val="C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5809</TotalTime>
  <Words>3954</Words>
  <Application>Microsoft Office PowerPoint</Application>
  <PresentationFormat>Произвольный</PresentationFormat>
  <Paragraphs>663</Paragraphs>
  <Slides>33</Slides>
  <Notes>14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33</vt:i4>
      </vt:variant>
    </vt:vector>
  </HeadingPairs>
  <TitlesOfParts>
    <vt:vector size="36" baseType="lpstr">
      <vt:lpstr>Тема Office</vt:lpstr>
      <vt:lpstr>Слайд</vt:lpstr>
      <vt:lpstr>Слайд Microsoft PowerPoint</vt:lpstr>
      <vt:lpstr>Презентация PowerPoint</vt:lpstr>
      <vt:lpstr>             ДОПОЛНИТЕЛЬНОЕ   ОБРАЗОВАНИЕ  ФИЗКУЛЬТУРНО-СПОРТИВНОЙ НАПРАВЛЕННОСТИ В ЦИФРАХ (данные  за 2017 -2018 уч. год)             </vt:lpstr>
      <vt:lpstr>  ОХВАТ ДЕТЕЙ  ПРОГРАММАМИ ФИЗКУЛЬТУРНО-СПОРТИВНОЙ НАПРАВЛЕННОСТИ</vt:lpstr>
      <vt:lpstr>НОВЫЕ ИНИЦИАТИВЫ В СИСТЕМЕ ДОПОЛНИТЕЛЬНОГО ОБРАЗОВАНИЯ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ТРЕБОВАНИЯ К УРОВНЮ ОБРАЗОВАНИЯ</vt:lpstr>
      <vt:lpstr>Презентация PowerPoint</vt:lpstr>
      <vt:lpstr>Презентация PowerPoint</vt:lpstr>
      <vt:lpstr>Презентация PowerPoint</vt:lpstr>
      <vt:lpstr>Основная цель дополнительного образования детей </vt:lpstr>
      <vt:lpstr>ТРУДОВЫЕ  ФУНКЦИИ (анализ «дефицитов»)</vt:lpstr>
      <vt:lpstr>Презентация PowerPoint</vt:lpstr>
      <vt:lpstr>Презентация PowerPoint</vt:lpstr>
      <vt:lpstr>Презентация PowerPoint</vt:lpstr>
      <vt:lpstr>Презентация PowerPoint</vt:lpstr>
      <vt:lpstr>ТРУДОВАЯ ФУНКЦИЯ «Организация досуговой деятельности обучающихся в процессе реализации дополнительной общеобразовательной программЫ»  ТрудовОе действие  «ПЛАНИРОВАНИЕ, ОРГАНИЗАЦИЯ  И  ПРОВЕДЕНИЕ  ДОСУГОВОЙ ДЕЯТЕЛЬНОСТИ»  ( с точки зрения охраны труда и техники безопасности)</vt:lpstr>
      <vt:lpstr>Презентация PowerPoint</vt:lpstr>
      <vt:lpstr>ТРУДОВАЯ ФУНКЦИЯ «Обеспечение взаимодействия с родителями (законными представителями) обучающихся…». Трудовое действие «Планирование взаимодействия с родителями (законными представителями) обучающихся»</vt:lpstr>
      <vt:lpstr>Презентация PowerPoint</vt:lpstr>
      <vt:lpstr>Презентация PowerPoint</vt:lpstr>
      <vt:lpstr>Презентация PowerPoint</vt:lpstr>
      <vt:lpstr>ТРУДОВАЯ ФУНКЦИЯ «Разработка программно-методического обеспечения реализации дополнительной общеобразовательной программы» Трудовое действие «Разработка дополнительных общеобразовательных программ…»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Селекторное Совещание Тема: «Развитие физической культуры и спорта в системе образования»</dc:title>
  <dc:creator>Наталья</dc:creator>
  <cp:lastModifiedBy>User</cp:lastModifiedBy>
  <cp:revision>660</cp:revision>
  <cp:lastPrinted>2019-12-09T08:16:26Z</cp:lastPrinted>
  <dcterms:created xsi:type="dcterms:W3CDTF">2019-05-22T07:16:47Z</dcterms:created>
  <dcterms:modified xsi:type="dcterms:W3CDTF">2019-12-10T11:38:54Z</dcterms:modified>
</cp:coreProperties>
</file>