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Распределение мероприятий </a:t>
            </a:r>
          </a:p>
          <a:p>
            <a:pPr>
              <a:defRPr/>
            </a:pPr>
            <a:r>
              <a:rPr lang="ru-RU" dirty="0" smtClean="0"/>
              <a:t>по направленностям</a:t>
            </a: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Социально-педагогическая</c:v>
                </c:pt>
                <c:pt idx="1">
                  <c:v>Художественная</c:v>
                </c:pt>
                <c:pt idx="2">
                  <c:v>Техническая</c:v>
                </c:pt>
                <c:pt idx="3">
                  <c:v>Естественнонаучная</c:v>
                </c:pt>
                <c:pt idx="4">
                  <c:v>Туристско-краведческая</c:v>
                </c:pt>
                <c:pt idx="5">
                  <c:v>Мероприятия на стыке нескольких направленностей</c:v>
                </c:pt>
                <c:pt idx="6">
                  <c:v>Мероприятия, более широкие по адресации</c:v>
                </c:pt>
                <c:pt idx="7">
                  <c:v>Мероприятия для педагогов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>
                  <c:v>0.28999999999999998</c:v>
                </c:pt>
                <c:pt idx="1">
                  <c:v>0.24</c:v>
                </c:pt>
                <c:pt idx="2">
                  <c:v>0.11</c:v>
                </c:pt>
                <c:pt idx="3">
                  <c:v>0.03</c:v>
                </c:pt>
                <c:pt idx="4">
                  <c:v>0.02</c:v>
                </c:pt>
                <c:pt idx="5">
                  <c:v>0.1</c:v>
                </c:pt>
                <c:pt idx="6">
                  <c:v>0.17</c:v>
                </c:pt>
                <c:pt idx="7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1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100" baseline="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100" baseline="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100" baseline="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100" baseline="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100" baseline="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100" baseline="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100" baseline="0"/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Распределение мероприятий </a:t>
            </a:r>
          </a:p>
          <a:p>
            <a:pPr>
              <a:defRPr/>
            </a:pPr>
            <a:r>
              <a:rPr lang="ru-RU" dirty="0" smtClean="0"/>
              <a:t>по направленностям</a:t>
            </a:r>
            <a:endParaRPr lang="ru-RU" dirty="0"/>
          </a:p>
        </c:rich>
      </c:tx>
      <c:layout>
        <c:manualLayout>
          <c:xMode val="edge"/>
          <c:yMode val="edge"/>
          <c:x val="0.25281336678956534"/>
          <c:y val="1.8749999999999999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857635398669201E-2"/>
          <c:y val="0.36035471839124206"/>
          <c:w val="0.6910608436347524"/>
          <c:h val="0.6052702599838072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Распределение мероприятий по направленностям</c:v>
                </c:pt>
              </c:strCache>
            </c:strRef>
          </c:tx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Социально-педагогическая</c:v>
                </c:pt>
                <c:pt idx="1">
                  <c:v>Техническая</c:v>
                </c:pt>
                <c:pt idx="2">
                  <c:v>Естественнонаучная</c:v>
                </c:pt>
                <c:pt idx="3">
                  <c:v>Художественная</c:v>
                </c:pt>
                <c:pt idx="4">
                  <c:v>Физкультурно-спортивная</c:v>
                </c:pt>
                <c:pt idx="5">
                  <c:v>Туристско-краеведческая</c:v>
                </c:pt>
                <c:pt idx="6">
                  <c:v>Мероприятия, более широкие по адресации</c:v>
                </c:pt>
              </c:strCache>
            </c:strRef>
          </c:cat>
          <c:val>
            <c:numRef>
              <c:f>Лист1!$B$2:$B$8</c:f>
              <c:numCache>
                <c:formatCode>0.00%</c:formatCode>
                <c:ptCount val="7"/>
                <c:pt idx="0">
                  <c:v>0.251</c:v>
                </c:pt>
                <c:pt idx="1">
                  <c:v>0.184</c:v>
                </c:pt>
                <c:pt idx="2">
                  <c:v>0.17599999999999999</c:v>
                </c:pt>
                <c:pt idx="3">
                  <c:v>0.157</c:v>
                </c:pt>
                <c:pt idx="4">
                  <c:v>2.5999999999999999E-2</c:v>
                </c:pt>
                <c:pt idx="5">
                  <c:v>4.0000000000000001E-3</c:v>
                </c:pt>
                <c:pt idx="6" formatCode="0%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1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100" baseline="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100" baseline="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100" baseline="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100" baseline="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1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100"/>
            </a:pPr>
            <a:endParaRPr lang="ru-RU"/>
          </a:p>
        </c:txPr>
      </c:legendEntry>
      <c:layout>
        <c:manualLayout>
          <c:xMode val="edge"/>
          <c:yMode val="edge"/>
          <c:x val="0.65916926248508823"/>
          <c:y val="0.1597943294189289"/>
          <c:w val="0.33163566366109226"/>
          <c:h val="0.7769736660000414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E534D-7F84-421B-B873-3B6A04C20ECE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0F5-130C-4EAD-A037-D092F000CD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E534D-7F84-421B-B873-3B6A04C20ECE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0F5-130C-4EAD-A037-D092F000CD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E534D-7F84-421B-B873-3B6A04C20ECE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0F5-130C-4EAD-A037-D092F000CD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E534D-7F84-421B-B873-3B6A04C20ECE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0F5-130C-4EAD-A037-D092F000CD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E534D-7F84-421B-B873-3B6A04C20ECE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0F5-130C-4EAD-A037-D092F000CD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E534D-7F84-421B-B873-3B6A04C20ECE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0F5-130C-4EAD-A037-D092F000CD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E534D-7F84-421B-B873-3B6A04C20ECE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0F5-130C-4EAD-A037-D092F000CD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E534D-7F84-421B-B873-3B6A04C20ECE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0F5-130C-4EAD-A037-D092F000CD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E534D-7F84-421B-B873-3B6A04C20ECE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0F5-130C-4EAD-A037-D092F000CD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E534D-7F84-421B-B873-3B6A04C20ECE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0F5-130C-4EAD-A037-D092F000CD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E534D-7F84-421B-B873-3B6A04C20ECE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60F5-130C-4EAD-A037-D092F000CD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C8E534D-7F84-421B-B873-3B6A04C20ECE}" type="datetimeFigureOut">
              <a:rPr lang="ru-RU" smtClean="0"/>
              <a:pPr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DCF60F5-130C-4EAD-A037-D092F000CD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rodod.moscow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83462" y="4365104"/>
            <a:ext cx="5637010" cy="2088233"/>
          </a:xfrm>
        </p:spPr>
        <p:txBody>
          <a:bodyPr>
            <a:normAutofit fontScale="92500" lnSpcReduction="20000"/>
          </a:bodyPr>
          <a:lstStyle/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Arial Black" pitchFamily="34" charset="0"/>
              </a:rPr>
              <a:t>Жирова Надежда Анатольевна, старший методист Отдела профессионального развития кадров </a:t>
            </a:r>
          </a:p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Arial Black" pitchFamily="34" charset="0"/>
              </a:rPr>
              <a:t>ГБПОУ «Воробьевы горы», </a:t>
            </a:r>
          </a:p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Arial Black" pitchFamily="34" charset="0"/>
              </a:rPr>
              <a:t>кандидат педагогических наук</a:t>
            </a:r>
          </a:p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Arial Black" pitchFamily="34" charset="0"/>
              </a:rPr>
              <a:t>n.zhirova@mailvg.ru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352927" cy="3312368"/>
          </a:xfrm>
        </p:spPr>
        <p:txBody>
          <a:bodyPr/>
          <a:lstStyle/>
          <a:p>
            <a:pPr marL="0" indent="0" algn="ctr">
              <a:buNone/>
            </a:pPr>
            <a:r>
              <a:rPr lang="ru-RU" sz="3400" cap="all" dirty="0" smtClean="0">
                <a:solidFill>
                  <a:srgbClr val="7030A0"/>
                </a:solidFill>
                <a:latin typeface="Arial Black" pitchFamily="34" charset="0"/>
              </a:rPr>
              <a:t>Детские конкурсы </a:t>
            </a:r>
            <a:br>
              <a:rPr lang="ru-RU" sz="3400" cap="all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sz="3400" cap="all" dirty="0" smtClean="0">
                <a:solidFill>
                  <a:srgbClr val="7030A0"/>
                </a:solidFill>
                <a:latin typeface="Arial Black" pitchFamily="34" charset="0"/>
              </a:rPr>
              <a:t>и фестивали: проблемы </a:t>
            </a:r>
            <a:br>
              <a:rPr lang="ru-RU" sz="3400" cap="all" dirty="0" smtClean="0">
                <a:solidFill>
                  <a:srgbClr val="7030A0"/>
                </a:solidFill>
                <a:latin typeface="Arial Black" pitchFamily="34" charset="0"/>
              </a:rPr>
            </a:br>
            <a:r>
              <a:rPr lang="ru-RU" sz="3400" cap="all" dirty="0" smtClean="0">
                <a:solidFill>
                  <a:srgbClr val="7030A0"/>
                </a:solidFill>
                <a:latin typeface="Arial Black" pitchFamily="34" charset="0"/>
              </a:rPr>
              <a:t>и перспективы</a:t>
            </a:r>
            <a:endParaRPr lang="ru-RU" sz="3400" cap="all" dirty="0">
              <a:solidFill>
                <a:srgbClr val="7030A0"/>
              </a:solidFill>
              <a:latin typeface="Arial Black" pitchFamily="34" charset="0"/>
            </a:endParaRPr>
          </a:p>
        </p:txBody>
      </p:sp>
      <p:pic>
        <p:nvPicPr>
          <p:cNvPr id="4" name="Picture 2" descr="C:\Users\User\Desktop\Публичный отчет\Самообследование-2018\Лого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356127"/>
            <a:ext cx="2238375" cy="10096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92556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268760"/>
            <a:ext cx="8784976" cy="511256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502920" indent="-4572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Городской план мероприятий системы Департамента образования и науки города Москвы.</a:t>
            </a:r>
          </a:p>
          <a:p>
            <a:pPr marL="502920" indent="-4572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Перечень олимпиад и иных интеллектуальных и (или) творческих конкурсов, мероприятий, направленных на развитие интеллектуальных и творческих способностей, способностей к занятиям физической культурой и спортом, интереса к научной, научно-исследовательской, инженерно-технической, изобретательской, творческой, физкультурно-спортивной деятельности, а также на пропаганду научных знаний, творческих и спортивных достижений.</a:t>
            </a:r>
          </a:p>
          <a:p>
            <a:pPr marL="4572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4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7504" y="188640"/>
            <a:ext cx="8928992" cy="108012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3200" dirty="0" smtClean="0"/>
              <a:t>Перечни значимых конкурсных </a:t>
            </a:r>
          </a:p>
          <a:p>
            <a:pPr marL="0" indent="0" algn="ctr">
              <a:buFont typeface="Georgia" pitchFamily="18" charset="0"/>
              <a:buNone/>
            </a:pPr>
            <a:r>
              <a:rPr lang="ru-RU" sz="3200" dirty="0" smtClean="0"/>
              <a:t>и фестивальных мероприятий </a:t>
            </a:r>
            <a:endParaRPr lang="ru-RU" sz="3200" dirty="0"/>
          </a:p>
        </p:txBody>
      </p:sp>
      <p:pic>
        <p:nvPicPr>
          <p:cNvPr id="6" name="Picture 2" descr="C:\Users\User\Desktop\Публичный отчет\Самообследование-2018\Лого (2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83"/>
          <a:stretch/>
        </p:blipFill>
        <p:spPr bwMode="auto">
          <a:xfrm>
            <a:off x="6444208" y="6021288"/>
            <a:ext cx="2238375" cy="745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27439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7504" y="188640"/>
            <a:ext cx="8928992" cy="144016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3200" dirty="0" smtClean="0"/>
              <a:t>Городской план мероприятий системы Департамента образования и науки города Москвы </a:t>
            </a:r>
            <a:endParaRPr lang="ru-RU" sz="3200" dirty="0"/>
          </a:p>
        </p:txBody>
      </p:sp>
      <p:pic>
        <p:nvPicPr>
          <p:cNvPr id="5" name="Picture 2" descr="C:\Users\User\Desktop\Публичный отчет\Самообследование-2018\Лого (2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83"/>
          <a:stretch/>
        </p:blipFill>
        <p:spPr bwMode="auto">
          <a:xfrm>
            <a:off x="6444208" y="6021288"/>
            <a:ext cx="2238375" cy="745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131266210"/>
              </p:ext>
            </p:extLst>
          </p:nvPr>
        </p:nvGraphicFramePr>
        <p:xfrm>
          <a:off x="683568" y="1772816"/>
          <a:ext cx="7776864" cy="4621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026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7504" y="188640"/>
            <a:ext cx="8928992" cy="108012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3200" dirty="0" smtClean="0"/>
              <a:t>Перечень, рекомендованный Министерством просвещения РФ </a:t>
            </a:r>
            <a:endParaRPr lang="ru-RU" sz="3200" dirty="0"/>
          </a:p>
        </p:txBody>
      </p:sp>
      <p:pic>
        <p:nvPicPr>
          <p:cNvPr id="5" name="Picture 2" descr="C:\Users\User\Desktop\Публичный отчет\Самообследование-2018\Лого (2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83"/>
          <a:stretch/>
        </p:blipFill>
        <p:spPr bwMode="auto">
          <a:xfrm>
            <a:off x="6444208" y="6021288"/>
            <a:ext cx="2238375" cy="745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718889716"/>
              </p:ext>
            </p:extLst>
          </p:nvPr>
        </p:nvGraphicFramePr>
        <p:xfrm>
          <a:off x="395537" y="1397000"/>
          <a:ext cx="8287046" cy="462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298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905164"/>
            <a:ext cx="8568952" cy="972108"/>
          </a:xfrm>
        </p:spPr>
        <p:txBody>
          <a:bodyPr/>
          <a:lstStyle/>
          <a:p>
            <a:pPr marL="4572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Представление информации как о московских конкурсах </a:t>
            </a:r>
          </a:p>
          <a:p>
            <a:pPr marL="4572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фестивалях, олимпиадах, так и о Всероссийских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7504" y="188640"/>
            <a:ext cx="8928992" cy="108012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ru-RU" sz="3200" dirty="0" smtClean="0"/>
              <a:t>Информационный навигатор на сайте </a:t>
            </a:r>
            <a:r>
              <a:rPr lang="en-US" sz="3200" dirty="0">
                <a:hlinkClick r:id="rId2"/>
              </a:rPr>
              <a:t>https://prodod.moscow</a:t>
            </a:r>
            <a:r>
              <a:rPr lang="en-US" sz="3200" dirty="0" smtClean="0">
                <a:hlinkClick r:id="rId2"/>
              </a:rPr>
              <a:t>/</a:t>
            </a:r>
            <a:r>
              <a:rPr lang="ru-RU" sz="3200" dirty="0" smtClean="0"/>
              <a:t> 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pic>
        <p:nvPicPr>
          <p:cNvPr id="5" name="Picture 2" descr="C:\Users\User\Desktop\Публичный отчет\Самообследование-2018\Лого (2)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83"/>
          <a:stretch/>
        </p:blipFill>
        <p:spPr bwMode="auto">
          <a:xfrm>
            <a:off x="6444208" y="6021288"/>
            <a:ext cx="2238375" cy="7452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pic>
        <p:nvPicPr>
          <p:cNvPr id="1026" name="Picture 2" descr="https://prodod.moscow/wp-content/uploads/2019/10/new2_2-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859" y="1419977"/>
            <a:ext cx="4927405" cy="3449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382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1019</TotalTime>
  <Words>142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Детские конкурсы  и фестивали: проблемы  и перспективы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разработки  и реализации дополнительных общеразвивающих программ для взрослых  (на примере пилотного проекта мэра города Москвы  «Московское долголетие»</dc:title>
  <dc:creator>User</dc:creator>
  <cp:lastModifiedBy>User</cp:lastModifiedBy>
  <cp:revision>60</cp:revision>
  <dcterms:created xsi:type="dcterms:W3CDTF">2019-03-19T11:00:21Z</dcterms:created>
  <dcterms:modified xsi:type="dcterms:W3CDTF">2020-03-16T15:09:30Z</dcterms:modified>
</cp:coreProperties>
</file>